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Roboto Slab"/>
      <p:regular r:id="rId29"/>
      <p:bold r:id="rId30"/>
    </p:embeddedFont>
    <p:embeddedFont>
      <p:font typeface="Roboto"/>
      <p:regular r:id="rId31"/>
      <p:bold r:id="rId32"/>
      <p:italic r:id="rId33"/>
      <p:boldItalic r:id="rId34"/>
    </p:embeddedFont>
    <p:embeddedFont>
      <p:font typeface="Merriweather"/>
      <p:regular r:id="rId35"/>
      <p:bold r:id="rId36"/>
      <p:italic r:id="rId37"/>
      <p:boldItalic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bold.fntdata"/><Relationship Id="rId20" Type="http://schemas.openxmlformats.org/officeDocument/2006/relationships/slide" Target="slides/slide13.xml"/><Relationship Id="rId42" Type="http://schemas.openxmlformats.org/officeDocument/2006/relationships/font" Target="fonts/SourceSansPro-boldItalic.fntdata"/><Relationship Id="rId41" Type="http://schemas.openxmlformats.org/officeDocument/2006/relationships/font" Target="fonts/SourceSansPr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Slab-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font" Target="fonts/RobotoSlab-bold.fntdata"/><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Merriweather-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Merriweather-italic.fntdata"/><Relationship Id="rId14" Type="http://schemas.openxmlformats.org/officeDocument/2006/relationships/slide" Target="slides/slide7.xml"/><Relationship Id="rId36" Type="http://schemas.openxmlformats.org/officeDocument/2006/relationships/font" Target="fonts/Merriweather-bold.fntdata"/><Relationship Id="rId17" Type="http://schemas.openxmlformats.org/officeDocument/2006/relationships/slide" Target="slides/slide10.xml"/><Relationship Id="rId39" Type="http://schemas.openxmlformats.org/officeDocument/2006/relationships/font" Target="fonts/SourceSansPro-regular.fntdata"/><Relationship Id="rId16" Type="http://schemas.openxmlformats.org/officeDocument/2006/relationships/slide" Target="slides/slide9.xml"/><Relationship Id="rId38" Type="http://schemas.openxmlformats.org/officeDocument/2006/relationships/font" Target="fonts/Merriweather-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545442d7e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545442d7e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68b6d56b3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68b6d56b3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8b6d56b3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8b6d56b3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68b6d56b3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68b6d56b3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8b6d56b3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8b6d56b3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68b6d56b3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68b6d56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68b6d56b3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e68b6d56b3_9_6: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68b6d56b3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e68b6d56b3_9_29: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8b6d56b3_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e68b6d56b3_9_37: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68b6d56b3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e68b6d56b3_9_43:notes"/>
          <p:cNvSpPr/>
          <p:nvPr>
            <p:ph idx="2" type="sldImg"/>
          </p:nvPr>
        </p:nvSpPr>
        <p:spPr>
          <a:xfrm>
            <a:off x="380206" y="685800"/>
            <a:ext cx="6097588"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68b6d56b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68b6d56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5753ade7d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5753ade7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68b6d56b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68b6d56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545442d7e_0_6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545442d7e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545442d7e_0_2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545442d7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5753ade7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5753ad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545442d7e_0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545442d7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68b6d56b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68b6d56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68b6d56b3_2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68b6d56b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Further, it will  discussed how this and other key problems of the industry can be solved using the blockchain. My teammate will describe how to implement a decentralized distribution register in the wine industry's sales chain and what it will give to producers, consumers and society as a whole.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68b6d56b3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68b6d56b3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68b6d56b3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68b6d56b3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rtl="0">
              <a:spcBef>
                <a:spcPts val="0"/>
              </a:spcBef>
              <a:spcAft>
                <a:spcPts val="0"/>
              </a:spcAft>
              <a:buSzPts val="5800"/>
              <a:buNone/>
              <a:defRPr b="1" sz="5800"/>
            </a:lvl1pPr>
            <a:lvl2pPr lvl="1" rtl="0">
              <a:spcBef>
                <a:spcPts val="0"/>
              </a:spcBef>
              <a:spcAft>
                <a:spcPts val="0"/>
              </a:spcAft>
              <a:buSzPts val="5800"/>
              <a:buNone/>
              <a:defRPr b="1" sz="5800"/>
            </a:lvl2pPr>
            <a:lvl3pPr lvl="2" rtl="0">
              <a:spcBef>
                <a:spcPts val="0"/>
              </a:spcBef>
              <a:spcAft>
                <a:spcPts val="0"/>
              </a:spcAft>
              <a:buSzPts val="5800"/>
              <a:buNone/>
              <a:defRPr b="1" sz="5800"/>
            </a:lvl3pPr>
            <a:lvl4pPr lvl="3" rtl="0">
              <a:spcBef>
                <a:spcPts val="0"/>
              </a:spcBef>
              <a:spcAft>
                <a:spcPts val="0"/>
              </a:spcAft>
              <a:buSzPts val="5800"/>
              <a:buNone/>
              <a:defRPr b="1" sz="5800"/>
            </a:lvl4pPr>
            <a:lvl5pPr lvl="4" rtl="0">
              <a:spcBef>
                <a:spcPts val="0"/>
              </a:spcBef>
              <a:spcAft>
                <a:spcPts val="0"/>
              </a:spcAft>
              <a:buSzPts val="5800"/>
              <a:buNone/>
              <a:defRPr b="1" sz="5800"/>
            </a:lvl5pPr>
            <a:lvl6pPr lvl="5" rtl="0">
              <a:spcBef>
                <a:spcPts val="0"/>
              </a:spcBef>
              <a:spcAft>
                <a:spcPts val="0"/>
              </a:spcAft>
              <a:buSzPts val="5800"/>
              <a:buNone/>
              <a:defRPr b="1" sz="5800"/>
            </a:lvl6pPr>
            <a:lvl7pPr lvl="6" rtl="0">
              <a:spcBef>
                <a:spcPts val="0"/>
              </a:spcBef>
              <a:spcAft>
                <a:spcPts val="0"/>
              </a:spcAft>
              <a:buSzPts val="5800"/>
              <a:buNone/>
              <a:defRPr b="1" sz="5800"/>
            </a:lvl7pPr>
            <a:lvl8pPr lvl="7" rtl="0">
              <a:spcBef>
                <a:spcPts val="0"/>
              </a:spcBef>
              <a:spcAft>
                <a:spcPts val="0"/>
              </a:spcAft>
              <a:buSzPts val="5800"/>
              <a:buNone/>
              <a:defRPr b="1" sz="5800"/>
            </a:lvl8pPr>
            <a:lvl9pPr lvl="8" rtl="0">
              <a:spcBef>
                <a:spcPts val="0"/>
              </a:spcBef>
              <a:spcAft>
                <a:spcPts val="0"/>
              </a:spcAft>
              <a:buSzPts val="5800"/>
              <a:buNone/>
              <a:defRPr b="1" sz="5800"/>
            </a:lvl9pPr>
          </a:lstStyle>
          <a:p/>
        </p:txBody>
      </p:sp>
      <p:sp>
        <p:nvSpPr>
          <p:cNvPr id="66" name="Google Shape;66;p14"/>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5"/>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83" name="Google Shape;83;p15"/>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86" name="Google Shape;86;p16"/>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rtl="0" algn="ctr">
              <a:spcBef>
                <a:spcPts val="0"/>
              </a:spcBef>
              <a:spcAft>
                <a:spcPts val="0"/>
              </a:spcAft>
              <a:buSzPts val="3600"/>
              <a:buChar char="■"/>
              <a:defRPr i="1" sz="3600"/>
            </a:lvl9pPr>
          </a:lstStyle>
          <a:p/>
        </p:txBody>
      </p:sp>
      <p:grpSp>
        <p:nvGrpSpPr>
          <p:cNvPr id="87" name="Google Shape;87;p16"/>
          <p:cNvGrpSpPr/>
          <p:nvPr/>
        </p:nvGrpSpPr>
        <p:grpSpPr>
          <a:xfrm>
            <a:off x="3839646" y="782918"/>
            <a:ext cx="1464573" cy="842707"/>
            <a:chOff x="3593400" y="1729675"/>
            <a:chExt cx="1957200" cy="1123610"/>
          </a:xfrm>
        </p:grpSpPr>
        <p:sp>
          <p:nvSpPr>
            <p:cNvPr id="88" name="Google Shape;88;p16"/>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89" name="Google Shape;89;p1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 name="Google Shape;91;p16"/>
          <p:cNvCxnSpPr>
            <a:endCxn id="89"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92" name="Google Shape;92;p16"/>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93" name="Google Shape;93;p16"/>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94" name="Google Shape;94;p16"/>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95" name="Shape 95"/>
        <p:cNvGrpSpPr/>
        <p:nvPr/>
      </p:nvGrpSpPr>
      <p:grpSpPr>
        <a:xfrm>
          <a:off x="0" y="0"/>
          <a:ext cx="0" cy="0"/>
          <a:chOff x="0" y="0"/>
          <a:chExt cx="0" cy="0"/>
        </a:xfrm>
      </p:grpSpPr>
      <p:sp>
        <p:nvSpPr>
          <p:cNvPr id="96" name="Google Shape;96;p1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97" name="Google Shape;97;p1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98" name="Google Shape;98;p1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99" name="Shape 99"/>
        <p:cNvGrpSpPr/>
        <p:nvPr/>
      </p:nvGrpSpPr>
      <p:grpSpPr>
        <a:xfrm>
          <a:off x="0" y="0"/>
          <a:ext cx="0" cy="0"/>
          <a:chOff x="0" y="0"/>
          <a:chExt cx="0" cy="0"/>
        </a:xfrm>
      </p:grpSpPr>
      <p:sp>
        <p:nvSpPr>
          <p:cNvPr id="100" name="Google Shape;100;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1" name="Google Shape;101;p18"/>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2" name="Google Shape;102;p18"/>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03" name="Google Shape;103;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4" name="Shape 104"/>
        <p:cNvGrpSpPr/>
        <p:nvPr/>
      </p:nvGrpSpPr>
      <p:grpSpPr>
        <a:xfrm>
          <a:off x="0" y="0"/>
          <a:ext cx="0" cy="0"/>
          <a:chOff x="0" y="0"/>
          <a:chExt cx="0" cy="0"/>
        </a:xfrm>
      </p:grpSpPr>
      <p:sp>
        <p:nvSpPr>
          <p:cNvPr id="105" name="Google Shape;105;p1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06" name="Google Shape;106;p19"/>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7" name="Google Shape;107;p19"/>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8" name="Google Shape;108;p19"/>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09" name="Google Shape;109;p1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12" name="Google Shape;112;p2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1"/>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15" name="Google Shape;115;p21"/>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26" name="Shape 1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62" name="Google Shape;62;p13"/>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63" name="Google Shape;63;p1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b="1" sz="1300">
                <a:solidFill>
                  <a:schemeClr val="accent1"/>
                </a:solidFill>
                <a:latin typeface="Source Sans Pro"/>
                <a:ea typeface="Source Sans Pro"/>
                <a:cs typeface="Source Sans Pro"/>
                <a:sym typeface="Source Sans Pro"/>
              </a:defRPr>
            </a:lvl1pPr>
            <a:lvl2pPr lvl="1" rtl="0" algn="r">
              <a:buNone/>
              <a:defRPr b="1" sz="1300">
                <a:solidFill>
                  <a:schemeClr val="accent1"/>
                </a:solidFill>
                <a:latin typeface="Source Sans Pro"/>
                <a:ea typeface="Source Sans Pro"/>
                <a:cs typeface="Source Sans Pro"/>
                <a:sym typeface="Source Sans Pro"/>
              </a:defRPr>
            </a:lvl2pPr>
            <a:lvl3pPr lvl="2" rtl="0" algn="r">
              <a:buNone/>
              <a:defRPr b="1" sz="1300">
                <a:solidFill>
                  <a:schemeClr val="accent1"/>
                </a:solidFill>
                <a:latin typeface="Source Sans Pro"/>
                <a:ea typeface="Source Sans Pro"/>
                <a:cs typeface="Source Sans Pro"/>
                <a:sym typeface="Source Sans Pro"/>
              </a:defRPr>
            </a:lvl3pPr>
            <a:lvl4pPr lvl="3" rtl="0" algn="r">
              <a:buNone/>
              <a:defRPr b="1" sz="1300">
                <a:solidFill>
                  <a:schemeClr val="accent1"/>
                </a:solidFill>
                <a:latin typeface="Source Sans Pro"/>
                <a:ea typeface="Source Sans Pro"/>
                <a:cs typeface="Source Sans Pro"/>
                <a:sym typeface="Source Sans Pro"/>
              </a:defRPr>
            </a:lvl4pPr>
            <a:lvl5pPr lvl="4" rtl="0" algn="r">
              <a:buNone/>
              <a:defRPr b="1" sz="1300">
                <a:solidFill>
                  <a:schemeClr val="accent1"/>
                </a:solidFill>
                <a:latin typeface="Source Sans Pro"/>
                <a:ea typeface="Source Sans Pro"/>
                <a:cs typeface="Source Sans Pro"/>
                <a:sym typeface="Source Sans Pro"/>
              </a:defRPr>
            </a:lvl5pPr>
            <a:lvl6pPr lvl="5" rtl="0" algn="r">
              <a:buNone/>
              <a:defRPr b="1" sz="1300">
                <a:solidFill>
                  <a:schemeClr val="accent1"/>
                </a:solidFill>
                <a:latin typeface="Source Sans Pro"/>
                <a:ea typeface="Source Sans Pro"/>
                <a:cs typeface="Source Sans Pro"/>
                <a:sym typeface="Source Sans Pro"/>
              </a:defRPr>
            </a:lvl6pPr>
            <a:lvl7pPr lvl="6" rtl="0" algn="r">
              <a:buNone/>
              <a:defRPr b="1" sz="1300">
                <a:solidFill>
                  <a:schemeClr val="accent1"/>
                </a:solidFill>
                <a:latin typeface="Source Sans Pro"/>
                <a:ea typeface="Source Sans Pro"/>
                <a:cs typeface="Source Sans Pro"/>
                <a:sym typeface="Source Sans Pro"/>
              </a:defRPr>
            </a:lvl7pPr>
            <a:lvl8pPr lvl="7" rtl="0" algn="r">
              <a:buNone/>
              <a:defRPr b="1" sz="1300">
                <a:solidFill>
                  <a:schemeClr val="accent1"/>
                </a:solidFill>
                <a:latin typeface="Source Sans Pro"/>
                <a:ea typeface="Source Sans Pro"/>
                <a:cs typeface="Source Sans Pro"/>
                <a:sym typeface="Source Sans Pro"/>
              </a:defRPr>
            </a:lvl8pPr>
            <a:lvl9pPr lvl="8" rtl="0"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628650" y="273844"/>
            <a:ext cx="7886700" cy="994172"/>
          </a:xfrm>
          <a:prstGeom prst="rect">
            <a:avLst/>
          </a:prstGeom>
          <a:noFill/>
          <a:ln>
            <a:noFill/>
          </a:ln>
        </p:spPr>
        <p:txBody>
          <a:bodyPr anchorCtr="0" anchor="ctr" bIns="17150" lIns="34300" spcFirstLastPara="1" rIns="34300" wrap="square" tIns="17150">
            <a:normAutofit/>
          </a:bodyPr>
          <a:lstStyle>
            <a:lvl1pPr lvl="0" marR="0" rtl="0" algn="l">
              <a:lnSpc>
                <a:spcPct val="90000"/>
              </a:lnSpc>
              <a:spcBef>
                <a:spcPts val="0"/>
              </a:spcBef>
              <a:spcAft>
                <a:spcPts val="0"/>
              </a:spcAft>
              <a:buClr>
                <a:schemeClr val="dk2"/>
              </a:buClr>
              <a:buSzPts val="3300"/>
              <a:buFont typeface="Arial"/>
              <a:buNone/>
              <a:defRPr b="1" i="0" sz="3300" u="none" cap="none" strike="noStrike">
                <a:solidFill>
                  <a:schemeClr val="dk2"/>
                </a:solidFill>
                <a:latin typeface="Arial"/>
                <a:ea typeface="Arial"/>
                <a:cs typeface="Arial"/>
                <a:sym typeface="Arial"/>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p:txBody>
      </p:sp>
      <p:sp>
        <p:nvSpPr>
          <p:cNvPr id="123" name="Google Shape;123;p24"/>
          <p:cNvSpPr txBox="1"/>
          <p:nvPr>
            <p:ph idx="1" type="body"/>
          </p:nvPr>
        </p:nvSpPr>
        <p:spPr>
          <a:xfrm>
            <a:off x="628650" y="1369219"/>
            <a:ext cx="7886700" cy="3263504"/>
          </a:xfrm>
          <a:prstGeom prst="rect">
            <a:avLst/>
          </a:prstGeom>
          <a:noFill/>
          <a:ln>
            <a:noFill/>
          </a:ln>
        </p:spPr>
        <p:txBody>
          <a:bodyPr anchorCtr="0" anchor="t" bIns="17150" lIns="34300" spcFirstLastPara="1" rIns="34300" wrap="square" tIns="17150">
            <a:norm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24" name="Google Shape;124;p24"/>
          <p:cNvSpPr/>
          <p:nvPr/>
        </p:nvSpPr>
        <p:spPr>
          <a:xfrm>
            <a:off x="8327733" y="285750"/>
            <a:ext cx="245809" cy="245745"/>
          </a:xfrm>
          <a:prstGeom prst="ellipse">
            <a:avLst/>
          </a:prstGeom>
          <a:solidFill>
            <a:schemeClr val="accent5"/>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24"/>
          <p:cNvSpPr txBox="1"/>
          <p:nvPr/>
        </p:nvSpPr>
        <p:spPr>
          <a:xfrm>
            <a:off x="8379686" y="350914"/>
            <a:ext cx="141903" cy="11541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0" i="0" lang="en"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232150" y="1240538"/>
            <a:ext cx="1605525" cy="1605525"/>
          </a:xfrm>
          <a:prstGeom prst="rect">
            <a:avLst/>
          </a:prstGeom>
          <a:noFill/>
          <a:ln>
            <a:noFill/>
          </a:ln>
        </p:spPr>
      </p:pic>
      <p:sp>
        <p:nvSpPr>
          <p:cNvPr id="132" name="Google Shape;132;p26"/>
          <p:cNvSpPr txBox="1"/>
          <p:nvPr/>
        </p:nvSpPr>
        <p:spPr>
          <a:xfrm>
            <a:off x="2837675" y="2767500"/>
            <a:ext cx="50193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dk1"/>
                </a:solidFill>
                <a:latin typeface="Source Sans Pro"/>
                <a:ea typeface="Source Sans Pro"/>
                <a:cs typeface="Source Sans Pro"/>
                <a:sym typeface="Source Sans Pro"/>
              </a:rPr>
              <a:t>Group Members:</a:t>
            </a:r>
            <a:endParaRPr b="1" sz="1300">
              <a:solidFill>
                <a:schemeClr val="dk1"/>
              </a:solidFill>
              <a:latin typeface="Source Sans Pro"/>
              <a:ea typeface="Source Sans Pro"/>
              <a:cs typeface="Source Sans Pro"/>
              <a:sym typeface="Source Sans Pro"/>
            </a:endParaRPr>
          </a:p>
          <a:p>
            <a:pPr indent="-311150" lvl="0" marL="457200" rtl="0" algn="just">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Shanshan Zhang</a:t>
            </a:r>
            <a:endParaRPr sz="1300">
              <a:solidFill>
                <a:schemeClr val="dk1"/>
              </a:solidFill>
              <a:latin typeface="Source Sans Pro"/>
              <a:ea typeface="Source Sans Pro"/>
              <a:cs typeface="Source Sans Pro"/>
              <a:sym typeface="Source Sans Pro"/>
            </a:endParaRPr>
          </a:p>
          <a:p>
            <a:pPr indent="-311150" lvl="0" marL="457200" rtl="0" algn="just">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Sreeni Kalva</a:t>
            </a:r>
            <a:endParaRPr sz="1300">
              <a:solidFill>
                <a:schemeClr val="dk1"/>
              </a:solidFill>
              <a:latin typeface="Source Sans Pro"/>
              <a:ea typeface="Source Sans Pro"/>
              <a:cs typeface="Source Sans Pro"/>
              <a:sym typeface="Source Sans Pro"/>
            </a:endParaRPr>
          </a:p>
          <a:p>
            <a:pPr indent="-311150" lvl="0" marL="457200" rtl="0" algn="just">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Cuong Phan</a:t>
            </a:r>
            <a:endParaRPr sz="1300">
              <a:solidFill>
                <a:schemeClr val="dk1"/>
              </a:solidFill>
              <a:latin typeface="Source Sans Pro"/>
              <a:ea typeface="Source Sans Pro"/>
              <a:cs typeface="Source Sans Pro"/>
              <a:sym typeface="Source Sans Pro"/>
            </a:endParaRPr>
          </a:p>
        </p:txBody>
      </p:sp>
      <p:sp>
        <p:nvSpPr>
          <p:cNvPr id="133" name="Google Shape;133;p26"/>
          <p:cNvSpPr txBox="1"/>
          <p:nvPr>
            <p:ph type="ctrTitle"/>
          </p:nvPr>
        </p:nvSpPr>
        <p:spPr>
          <a:xfrm>
            <a:off x="2837675" y="1514838"/>
            <a:ext cx="5889000" cy="1056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2300"/>
              <a:t>Project 3 - </a:t>
            </a:r>
            <a:r>
              <a:rPr b="0" lang="en" sz="2300"/>
              <a:t>Use Ethereum Smart Contract </a:t>
            </a:r>
            <a:endParaRPr b="0" sz="2300"/>
          </a:p>
          <a:p>
            <a:pPr indent="0" lvl="0" marL="0" rtl="0" algn="just">
              <a:spcBef>
                <a:spcPts val="0"/>
              </a:spcBef>
              <a:spcAft>
                <a:spcPts val="0"/>
              </a:spcAft>
              <a:buNone/>
            </a:pPr>
            <a:r>
              <a:rPr b="0" lang="en" sz="2300"/>
              <a:t>To Address Counterfeit Wine and Spirits Distribution</a:t>
            </a:r>
            <a:endParaRPr b="0" sz="3500"/>
          </a:p>
        </p:txBody>
      </p:sp>
      <p:sp>
        <p:nvSpPr>
          <p:cNvPr id="134" name="Google Shape;134;p26"/>
          <p:cNvSpPr txBox="1"/>
          <p:nvPr/>
        </p:nvSpPr>
        <p:spPr>
          <a:xfrm>
            <a:off x="2837675" y="814950"/>
            <a:ext cx="5889000" cy="446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1700">
                <a:solidFill>
                  <a:schemeClr val="accent1"/>
                </a:solidFill>
                <a:latin typeface="Roboto Slab"/>
                <a:ea typeface="Roboto Slab"/>
                <a:cs typeface="Roboto Slab"/>
                <a:sym typeface="Roboto Slab"/>
              </a:rPr>
              <a:t>Monash University FinTech Bootcamp - Aug 2021</a:t>
            </a:r>
            <a:endParaRPr sz="1700">
              <a:solidFill>
                <a:schemeClr val="accent1"/>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 2. Wholesale Distributor  </a:t>
            </a:r>
            <a:endParaRPr b="1"/>
          </a:p>
        </p:txBody>
      </p:sp>
      <p:sp>
        <p:nvSpPr>
          <p:cNvPr id="214" name="Google Shape;214;p35"/>
          <p:cNvSpPr txBox="1"/>
          <p:nvPr>
            <p:ph idx="1" type="body"/>
          </p:nvPr>
        </p:nvSpPr>
        <p:spPr>
          <a:xfrm>
            <a:off x="611500" y="1164650"/>
            <a:ext cx="4321200" cy="3135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181818"/>
                </a:solidFill>
                <a:highlight>
                  <a:srgbClr val="FFFFFF"/>
                </a:highlight>
                <a:latin typeface="Arial"/>
                <a:ea typeface="Arial"/>
                <a:cs typeface="Arial"/>
                <a:sym typeface="Arial"/>
              </a:rPr>
              <a:t>These are people or structures responsible for obtaining wine from winemakers, mixing them and sending the finished product to a transit cellar or packer. Wholesale distributors </a:t>
            </a:r>
            <a:r>
              <a:rPr lang="en" sz="1350">
                <a:solidFill>
                  <a:srgbClr val="181818"/>
                </a:solidFill>
                <a:highlight>
                  <a:srgbClr val="FFFFFF"/>
                </a:highlight>
                <a:latin typeface="Arial"/>
                <a:ea typeface="Arial"/>
                <a:cs typeface="Arial"/>
                <a:sym typeface="Arial"/>
              </a:rPr>
              <a:t>contribute</a:t>
            </a:r>
            <a:r>
              <a:rPr lang="en" sz="1350">
                <a:solidFill>
                  <a:srgbClr val="181818"/>
                </a:solidFill>
                <a:highlight>
                  <a:srgbClr val="FFFFFF"/>
                </a:highlight>
                <a:latin typeface="Arial"/>
                <a:ea typeface="Arial"/>
                <a:cs typeface="Arial"/>
                <a:sym typeface="Arial"/>
              </a:rPr>
              <a:t> to </a:t>
            </a:r>
            <a:r>
              <a:rPr lang="en" sz="1350">
                <a:solidFill>
                  <a:srgbClr val="181818"/>
                </a:solidFill>
                <a:highlight>
                  <a:srgbClr val="FFFFFF"/>
                </a:highlight>
                <a:latin typeface="Arial"/>
                <a:ea typeface="Arial"/>
                <a:cs typeface="Arial"/>
                <a:sym typeface="Arial"/>
              </a:rPr>
              <a:t>blockchain: </a:t>
            </a:r>
            <a:endParaRPr sz="1350">
              <a:solidFill>
                <a:srgbClr val="181818"/>
              </a:solidFill>
              <a:highlight>
                <a:srgbClr val="FFFFFF"/>
              </a:highlight>
              <a:latin typeface="Arial"/>
              <a:ea typeface="Arial"/>
              <a:cs typeface="Arial"/>
              <a:sym typeface="Arial"/>
            </a:endParaRPr>
          </a:p>
          <a:p>
            <a:pPr indent="-288925" lvl="0" marL="457200" rtl="0" algn="l">
              <a:lnSpc>
                <a:spcPct val="150000"/>
              </a:lnSpc>
              <a:spcBef>
                <a:spcPts val="0"/>
              </a:spcBef>
              <a:spcAft>
                <a:spcPts val="0"/>
              </a:spcAft>
              <a:buClr>
                <a:srgbClr val="181818"/>
              </a:buClr>
              <a:buSzPts val="950"/>
              <a:buFont typeface="Arial"/>
              <a:buAutoNum type="arabicPeriod"/>
            </a:pPr>
            <a:r>
              <a:rPr lang="en" sz="1350">
                <a:solidFill>
                  <a:srgbClr val="181818"/>
                </a:solidFill>
                <a:highlight>
                  <a:srgbClr val="FFFFFF"/>
                </a:highlight>
                <a:latin typeface="Arial"/>
                <a:ea typeface="Arial"/>
                <a:cs typeface="Arial"/>
                <a:sym typeface="Arial"/>
              </a:rPr>
              <a:t>Date of obtaining, data on the conditions of transportation and storage.</a:t>
            </a:r>
            <a:endParaRPr sz="1350">
              <a:solidFill>
                <a:srgbClr val="181818"/>
              </a:solidFill>
              <a:highlight>
                <a:srgbClr val="FFFFFF"/>
              </a:highlight>
              <a:latin typeface="Arial"/>
              <a:ea typeface="Arial"/>
              <a:cs typeface="Arial"/>
              <a:sym typeface="Arial"/>
            </a:endParaRPr>
          </a:p>
          <a:p>
            <a:pPr indent="-288925" lvl="0" marL="457200" rtl="0" algn="l">
              <a:lnSpc>
                <a:spcPct val="150000"/>
              </a:lnSpc>
              <a:spcBef>
                <a:spcPts val="0"/>
              </a:spcBef>
              <a:spcAft>
                <a:spcPts val="0"/>
              </a:spcAft>
              <a:buClr>
                <a:srgbClr val="181818"/>
              </a:buClr>
              <a:buSzPts val="950"/>
              <a:buFont typeface="Arial"/>
              <a:buAutoNum type="arabicPeriod"/>
            </a:pPr>
            <a:r>
              <a:rPr lang="en" sz="1350">
                <a:solidFill>
                  <a:srgbClr val="181818"/>
                </a:solidFill>
                <a:highlight>
                  <a:srgbClr val="FFFFFF"/>
                </a:highlight>
                <a:latin typeface="Arial"/>
                <a:ea typeface="Arial"/>
                <a:cs typeface="Arial"/>
                <a:sym typeface="Arial"/>
              </a:rPr>
              <a:t>Information on processing, sampling, analysis of bulk wine and the date of dispatch.</a:t>
            </a:r>
            <a:endParaRPr sz="1350">
              <a:solidFill>
                <a:srgbClr val="181818"/>
              </a:solidFill>
              <a:highlight>
                <a:srgbClr val="FFFFFF"/>
              </a:highlight>
              <a:latin typeface="Arial"/>
              <a:ea typeface="Arial"/>
              <a:cs typeface="Arial"/>
              <a:sym typeface="Arial"/>
            </a:endParaRPr>
          </a:p>
          <a:p>
            <a:pPr indent="-288925" lvl="0" marL="457200" rtl="0" algn="l">
              <a:lnSpc>
                <a:spcPct val="150000"/>
              </a:lnSpc>
              <a:spcBef>
                <a:spcPts val="0"/>
              </a:spcBef>
              <a:spcAft>
                <a:spcPts val="0"/>
              </a:spcAft>
              <a:buClr>
                <a:srgbClr val="181818"/>
              </a:buClr>
              <a:buSzPts val="950"/>
              <a:buFont typeface="Arial"/>
              <a:buAutoNum type="arabicPeriod"/>
            </a:pPr>
            <a:r>
              <a:rPr lang="en" sz="1350">
                <a:solidFill>
                  <a:srgbClr val="181818"/>
                </a:solidFill>
                <a:highlight>
                  <a:srgbClr val="FFFFFF"/>
                </a:highlight>
                <a:latin typeface="Arial"/>
                <a:ea typeface="Arial"/>
                <a:cs typeface="Arial"/>
                <a:sym typeface="Arial"/>
              </a:rPr>
              <a:t>If the blending process is performed, this is also recorded in the blockchain.</a:t>
            </a:r>
            <a:endParaRPr sz="950">
              <a:solidFill>
                <a:srgbClr val="181818"/>
              </a:solidFill>
              <a:highlight>
                <a:srgbClr val="FFFFFF"/>
              </a:highlight>
              <a:latin typeface="Arial"/>
              <a:ea typeface="Arial"/>
              <a:cs typeface="Arial"/>
              <a:sym typeface="Arial"/>
            </a:endParaRPr>
          </a:p>
          <a:p>
            <a:pPr indent="0" lvl="0" marL="0" rtl="0" algn="l">
              <a:lnSpc>
                <a:spcPct val="115000"/>
              </a:lnSpc>
              <a:spcBef>
                <a:spcPts val="3000"/>
              </a:spcBef>
              <a:spcAft>
                <a:spcPts val="0"/>
              </a:spcAft>
              <a:buNone/>
            </a:pPr>
            <a:r>
              <a:t/>
            </a:r>
            <a:endParaRPr sz="800">
              <a:solidFill>
                <a:srgbClr val="000000"/>
              </a:solidFill>
              <a:latin typeface="Arial"/>
              <a:ea typeface="Arial"/>
              <a:cs typeface="Arial"/>
              <a:sym typeface="Arial"/>
            </a:endParaRPr>
          </a:p>
          <a:p>
            <a:pPr indent="0" lvl="0" marL="0" rtl="0" algn="l">
              <a:spcBef>
                <a:spcPts val="3000"/>
              </a:spcBef>
              <a:spcAft>
                <a:spcPts val="0"/>
              </a:spcAft>
              <a:buNone/>
            </a:pPr>
            <a:r>
              <a:t/>
            </a:r>
            <a:endParaRPr/>
          </a:p>
        </p:txBody>
      </p:sp>
      <p:sp>
        <p:nvSpPr>
          <p:cNvPr id="215" name="Google Shape;215;p35"/>
          <p:cNvSpPr/>
          <p:nvPr/>
        </p:nvSpPr>
        <p:spPr>
          <a:xfrm>
            <a:off x="180638" y="358688"/>
            <a:ext cx="605521" cy="601466"/>
          </a:xfrm>
          <a:custGeom>
            <a:rect b="b" l="l" r="r" t="t"/>
            <a:pathLst>
              <a:path extrusionOk="0" h="285393" w="286977">
                <a:moveTo>
                  <a:pt x="223471" y="246063"/>
                </a:moveTo>
                <a:cubicBezTo>
                  <a:pt x="226036" y="246063"/>
                  <a:pt x="228234" y="248208"/>
                  <a:pt x="228234" y="250711"/>
                </a:cubicBezTo>
                <a:lnTo>
                  <a:pt x="228234" y="281102"/>
                </a:lnTo>
                <a:cubicBezTo>
                  <a:pt x="228234" y="283247"/>
                  <a:pt x="226036" y="285393"/>
                  <a:pt x="223471" y="285393"/>
                </a:cubicBezTo>
                <a:cubicBezTo>
                  <a:pt x="221273" y="285393"/>
                  <a:pt x="219075" y="283247"/>
                  <a:pt x="219075" y="281102"/>
                </a:cubicBezTo>
                <a:lnTo>
                  <a:pt x="219075" y="250711"/>
                </a:lnTo>
                <a:cubicBezTo>
                  <a:pt x="219075" y="248208"/>
                  <a:pt x="221273" y="246063"/>
                  <a:pt x="223471" y="246063"/>
                </a:cubicBezTo>
                <a:close/>
                <a:moveTo>
                  <a:pt x="62929" y="246063"/>
                </a:moveTo>
                <a:cubicBezTo>
                  <a:pt x="65596" y="246063"/>
                  <a:pt x="67882" y="248208"/>
                  <a:pt x="67882" y="250711"/>
                </a:cubicBezTo>
                <a:lnTo>
                  <a:pt x="67882" y="281102"/>
                </a:lnTo>
                <a:cubicBezTo>
                  <a:pt x="67882" y="283247"/>
                  <a:pt x="65596" y="285393"/>
                  <a:pt x="62929" y="285393"/>
                </a:cubicBezTo>
                <a:cubicBezTo>
                  <a:pt x="61024" y="285393"/>
                  <a:pt x="58738" y="283247"/>
                  <a:pt x="58738" y="281102"/>
                </a:cubicBezTo>
                <a:lnTo>
                  <a:pt x="58738" y="250711"/>
                </a:lnTo>
                <a:cubicBezTo>
                  <a:pt x="58738" y="248208"/>
                  <a:pt x="61024" y="246063"/>
                  <a:pt x="62929" y="246063"/>
                </a:cubicBezTo>
                <a:close/>
                <a:moveTo>
                  <a:pt x="183376" y="171090"/>
                </a:moveTo>
                <a:lnTo>
                  <a:pt x="150528" y="193016"/>
                </a:lnTo>
                <a:lnTo>
                  <a:pt x="176518" y="216020"/>
                </a:lnTo>
                <a:lnTo>
                  <a:pt x="199259" y="181514"/>
                </a:lnTo>
                <a:cubicBezTo>
                  <a:pt x="193123" y="180076"/>
                  <a:pt x="188069" y="176122"/>
                  <a:pt x="183376" y="171090"/>
                </a:cubicBezTo>
                <a:close/>
                <a:moveTo>
                  <a:pt x="102878" y="171090"/>
                </a:moveTo>
                <a:cubicBezTo>
                  <a:pt x="98908" y="176122"/>
                  <a:pt x="93132" y="180076"/>
                  <a:pt x="86995" y="181514"/>
                </a:cubicBezTo>
                <a:lnTo>
                  <a:pt x="110459" y="216020"/>
                </a:lnTo>
                <a:lnTo>
                  <a:pt x="136088" y="193016"/>
                </a:lnTo>
                <a:lnTo>
                  <a:pt x="102878" y="171090"/>
                </a:lnTo>
                <a:close/>
                <a:moveTo>
                  <a:pt x="112986" y="147368"/>
                </a:moveTo>
                <a:lnTo>
                  <a:pt x="110459" y="157432"/>
                </a:lnTo>
                <a:cubicBezTo>
                  <a:pt x="110098" y="159588"/>
                  <a:pt x="108654" y="161745"/>
                  <a:pt x="107932" y="163902"/>
                </a:cubicBezTo>
                <a:lnTo>
                  <a:pt x="143308" y="187265"/>
                </a:lnTo>
                <a:lnTo>
                  <a:pt x="179045" y="163902"/>
                </a:lnTo>
                <a:cubicBezTo>
                  <a:pt x="177601" y="161745"/>
                  <a:pt x="176879" y="159588"/>
                  <a:pt x="176157" y="157432"/>
                </a:cubicBezTo>
                <a:lnTo>
                  <a:pt x="173630" y="147368"/>
                </a:lnTo>
                <a:cubicBezTo>
                  <a:pt x="164245" y="152759"/>
                  <a:pt x="154137" y="155994"/>
                  <a:pt x="143308" y="155994"/>
                </a:cubicBezTo>
                <a:cubicBezTo>
                  <a:pt x="132479" y="155994"/>
                  <a:pt x="122371" y="152759"/>
                  <a:pt x="112986" y="147368"/>
                </a:cubicBezTo>
                <a:close/>
                <a:moveTo>
                  <a:pt x="166411" y="38459"/>
                </a:moveTo>
                <a:lnTo>
                  <a:pt x="166411" y="48164"/>
                </a:lnTo>
                <a:cubicBezTo>
                  <a:pt x="166411" y="50321"/>
                  <a:pt x="164967" y="52118"/>
                  <a:pt x="163523" y="52477"/>
                </a:cubicBezTo>
                <a:cubicBezTo>
                  <a:pt x="151249" y="56071"/>
                  <a:pt x="140420" y="57509"/>
                  <a:pt x="130674" y="57509"/>
                </a:cubicBezTo>
                <a:cubicBezTo>
                  <a:pt x="108654" y="57509"/>
                  <a:pt x="93493" y="49961"/>
                  <a:pt x="86635" y="44570"/>
                </a:cubicBezTo>
                <a:cubicBezTo>
                  <a:pt x="83386" y="52837"/>
                  <a:pt x="81942" y="61822"/>
                  <a:pt x="81942" y="71887"/>
                </a:cubicBezTo>
                <a:cubicBezTo>
                  <a:pt x="81942" y="113221"/>
                  <a:pt x="109376" y="147368"/>
                  <a:pt x="143308" y="147368"/>
                </a:cubicBezTo>
                <a:cubicBezTo>
                  <a:pt x="177240" y="147368"/>
                  <a:pt x="205035" y="113221"/>
                  <a:pt x="205035" y="71887"/>
                </a:cubicBezTo>
                <a:cubicBezTo>
                  <a:pt x="205035" y="59306"/>
                  <a:pt x="202147" y="48164"/>
                  <a:pt x="197455" y="38819"/>
                </a:cubicBezTo>
                <a:cubicBezTo>
                  <a:pt x="191318" y="43132"/>
                  <a:pt x="182654" y="46007"/>
                  <a:pt x="182294" y="46367"/>
                </a:cubicBezTo>
                <a:cubicBezTo>
                  <a:pt x="180850" y="46726"/>
                  <a:pt x="179767" y="46367"/>
                  <a:pt x="178684" y="46007"/>
                </a:cubicBezTo>
                <a:lnTo>
                  <a:pt x="166411" y="38459"/>
                </a:lnTo>
                <a:close/>
                <a:moveTo>
                  <a:pt x="143308" y="8986"/>
                </a:moveTo>
                <a:cubicBezTo>
                  <a:pt x="118761" y="8986"/>
                  <a:pt x="100713" y="19050"/>
                  <a:pt x="89883" y="37021"/>
                </a:cubicBezTo>
                <a:cubicBezTo>
                  <a:pt x="97825" y="42054"/>
                  <a:pt x="120927" y="55712"/>
                  <a:pt x="157747" y="44929"/>
                </a:cubicBezTo>
                <a:lnTo>
                  <a:pt x="157747" y="30911"/>
                </a:lnTo>
                <a:cubicBezTo>
                  <a:pt x="157747" y="29114"/>
                  <a:pt x="158469" y="27676"/>
                  <a:pt x="159913" y="26957"/>
                </a:cubicBezTo>
                <a:cubicBezTo>
                  <a:pt x="161357" y="26238"/>
                  <a:pt x="163162" y="26238"/>
                  <a:pt x="164245" y="26957"/>
                </a:cubicBezTo>
                <a:lnTo>
                  <a:pt x="181572" y="37381"/>
                </a:lnTo>
                <a:cubicBezTo>
                  <a:pt x="184459" y="35943"/>
                  <a:pt x="189152" y="34146"/>
                  <a:pt x="192762" y="31630"/>
                </a:cubicBezTo>
                <a:cubicBezTo>
                  <a:pt x="182654" y="16893"/>
                  <a:pt x="164967" y="8986"/>
                  <a:pt x="143308" y="8986"/>
                </a:cubicBezTo>
                <a:close/>
                <a:moveTo>
                  <a:pt x="143308" y="0"/>
                </a:moveTo>
                <a:cubicBezTo>
                  <a:pt x="185542" y="0"/>
                  <a:pt x="213699" y="28754"/>
                  <a:pt x="213699" y="71887"/>
                </a:cubicBezTo>
                <a:cubicBezTo>
                  <a:pt x="213699" y="101001"/>
                  <a:pt x="200703" y="127239"/>
                  <a:pt x="181572" y="142336"/>
                </a:cubicBezTo>
                <a:lnTo>
                  <a:pt x="184820" y="154916"/>
                </a:lnTo>
                <a:cubicBezTo>
                  <a:pt x="186986" y="164980"/>
                  <a:pt x="195650" y="173247"/>
                  <a:pt x="206118" y="174685"/>
                </a:cubicBezTo>
                <a:lnTo>
                  <a:pt x="244743" y="181154"/>
                </a:lnTo>
                <a:cubicBezTo>
                  <a:pt x="268928" y="185468"/>
                  <a:pt x="286977" y="206674"/>
                  <a:pt x="286977" y="230756"/>
                </a:cubicBezTo>
                <a:lnTo>
                  <a:pt x="286977" y="281078"/>
                </a:lnTo>
                <a:cubicBezTo>
                  <a:pt x="286977" y="283234"/>
                  <a:pt x="284811" y="285391"/>
                  <a:pt x="282284" y="285391"/>
                </a:cubicBezTo>
                <a:cubicBezTo>
                  <a:pt x="279758" y="285391"/>
                  <a:pt x="277953" y="283234"/>
                  <a:pt x="277953" y="281078"/>
                </a:cubicBezTo>
                <a:lnTo>
                  <a:pt x="277953" y="230756"/>
                </a:lnTo>
                <a:cubicBezTo>
                  <a:pt x="277953" y="210628"/>
                  <a:pt x="263153" y="193375"/>
                  <a:pt x="242938" y="189781"/>
                </a:cubicBezTo>
                <a:lnTo>
                  <a:pt x="208645" y="184030"/>
                </a:lnTo>
                <a:lnTo>
                  <a:pt x="180489" y="224646"/>
                </a:lnTo>
                <a:cubicBezTo>
                  <a:pt x="180128" y="225724"/>
                  <a:pt x="179045" y="226443"/>
                  <a:pt x="177601" y="226443"/>
                </a:cubicBezTo>
                <a:cubicBezTo>
                  <a:pt x="177240" y="226443"/>
                  <a:pt x="177240" y="226443"/>
                  <a:pt x="177240" y="226443"/>
                </a:cubicBezTo>
                <a:cubicBezTo>
                  <a:pt x="176157" y="226443"/>
                  <a:pt x="175435" y="226443"/>
                  <a:pt x="174352" y="225724"/>
                </a:cubicBezTo>
                <a:lnTo>
                  <a:pt x="147640" y="202002"/>
                </a:lnTo>
                <a:lnTo>
                  <a:pt x="147640" y="281078"/>
                </a:lnTo>
                <a:cubicBezTo>
                  <a:pt x="147640" y="283234"/>
                  <a:pt x="145835" y="285391"/>
                  <a:pt x="143308" y="285391"/>
                </a:cubicBezTo>
                <a:cubicBezTo>
                  <a:pt x="141142" y="285391"/>
                  <a:pt x="138976" y="283234"/>
                  <a:pt x="138976" y="281078"/>
                </a:cubicBezTo>
                <a:lnTo>
                  <a:pt x="138976" y="202002"/>
                </a:lnTo>
                <a:lnTo>
                  <a:pt x="112264" y="225724"/>
                </a:lnTo>
                <a:cubicBezTo>
                  <a:pt x="111542" y="226443"/>
                  <a:pt x="110459" y="226443"/>
                  <a:pt x="109376" y="226443"/>
                </a:cubicBezTo>
                <a:cubicBezTo>
                  <a:pt x="109015" y="226443"/>
                  <a:pt x="109015" y="226443"/>
                  <a:pt x="108654" y="226443"/>
                </a:cubicBezTo>
                <a:cubicBezTo>
                  <a:pt x="107571" y="226443"/>
                  <a:pt x="106127" y="225724"/>
                  <a:pt x="105766" y="224646"/>
                </a:cubicBezTo>
                <a:lnTo>
                  <a:pt x="77610" y="184030"/>
                </a:lnTo>
                <a:lnTo>
                  <a:pt x="43678" y="189781"/>
                </a:lnTo>
                <a:cubicBezTo>
                  <a:pt x="23463" y="193375"/>
                  <a:pt x="8663" y="210628"/>
                  <a:pt x="8663" y="230756"/>
                </a:cubicBezTo>
                <a:lnTo>
                  <a:pt x="8663" y="281078"/>
                </a:lnTo>
                <a:cubicBezTo>
                  <a:pt x="8663" y="283234"/>
                  <a:pt x="6859" y="285391"/>
                  <a:pt x="4693" y="285391"/>
                </a:cubicBezTo>
                <a:cubicBezTo>
                  <a:pt x="2166" y="285391"/>
                  <a:pt x="0" y="283234"/>
                  <a:pt x="0" y="281078"/>
                </a:cubicBezTo>
                <a:lnTo>
                  <a:pt x="0" y="230756"/>
                </a:lnTo>
                <a:cubicBezTo>
                  <a:pt x="0" y="206674"/>
                  <a:pt x="17688" y="185468"/>
                  <a:pt x="42234" y="181154"/>
                </a:cubicBezTo>
                <a:lnTo>
                  <a:pt x="80498" y="174685"/>
                </a:lnTo>
                <a:cubicBezTo>
                  <a:pt x="90605" y="173247"/>
                  <a:pt x="99269" y="164980"/>
                  <a:pt x="101796" y="154916"/>
                </a:cubicBezTo>
                <a:lnTo>
                  <a:pt x="105044" y="142336"/>
                </a:lnTo>
                <a:cubicBezTo>
                  <a:pt x="85913" y="127239"/>
                  <a:pt x="73278" y="101001"/>
                  <a:pt x="73278" y="71887"/>
                </a:cubicBezTo>
                <a:cubicBezTo>
                  <a:pt x="73278" y="28754"/>
                  <a:pt x="101435" y="0"/>
                  <a:pt x="143308" y="0"/>
                </a:cubicBezTo>
                <a:close/>
              </a:path>
            </a:pathLst>
          </a:custGeom>
          <a:solidFill>
            <a:srgbClr val="80C21D"/>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16" name="Google Shape;216;p35"/>
          <p:cNvGrpSpPr/>
          <p:nvPr/>
        </p:nvGrpSpPr>
        <p:grpSpPr>
          <a:xfrm>
            <a:off x="4932800" y="1458750"/>
            <a:ext cx="3862851" cy="2841900"/>
            <a:chOff x="4932800" y="1458750"/>
            <a:chExt cx="3862851" cy="2841900"/>
          </a:xfrm>
        </p:grpSpPr>
        <p:pic>
          <p:nvPicPr>
            <p:cNvPr id="217" name="Google Shape;217;p35"/>
            <p:cNvPicPr preferRelativeResize="0"/>
            <p:nvPr/>
          </p:nvPicPr>
          <p:blipFill>
            <a:blip r:embed="rId3">
              <a:alphaModFix/>
            </a:blip>
            <a:stretch>
              <a:fillRect/>
            </a:stretch>
          </p:blipFill>
          <p:spPr>
            <a:xfrm>
              <a:off x="4932800" y="1458750"/>
              <a:ext cx="3862851" cy="2841900"/>
            </a:xfrm>
            <a:prstGeom prst="rect">
              <a:avLst/>
            </a:prstGeom>
            <a:noFill/>
            <a:ln>
              <a:noFill/>
            </a:ln>
          </p:spPr>
        </p:pic>
        <p:sp>
          <p:nvSpPr>
            <p:cNvPr id="218" name="Google Shape;218;p35"/>
            <p:cNvSpPr/>
            <p:nvPr/>
          </p:nvSpPr>
          <p:spPr>
            <a:xfrm>
              <a:off x="5084950" y="2061350"/>
              <a:ext cx="1423800" cy="13425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 3 Packer / </a:t>
            </a:r>
            <a:r>
              <a:rPr b="1" lang="en"/>
              <a:t>Inspector </a:t>
            </a:r>
            <a:endParaRPr b="1"/>
          </a:p>
        </p:txBody>
      </p:sp>
      <p:sp>
        <p:nvSpPr>
          <p:cNvPr id="224" name="Google Shape;224;p36"/>
          <p:cNvSpPr txBox="1"/>
          <p:nvPr>
            <p:ph idx="1" type="body"/>
          </p:nvPr>
        </p:nvSpPr>
        <p:spPr>
          <a:xfrm>
            <a:off x="180650" y="959775"/>
            <a:ext cx="4889100" cy="353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181818"/>
                </a:solidFill>
                <a:highlight>
                  <a:srgbClr val="FFFFFF"/>
                </a:highlight>
                <a:latin typeface="Arial"/>
                <a:ea typeface="Arial"/>
                <a:cs typeface="Arial"/>
                <a:sym typeface="Arial"/>
              </a:rPr>
              <a:t>At this stage are carried out the identification and labelling of the goods. For the correct use of the blockchain, it is important to ensure the consistency of such labeling between different market participants. This refers to two types of data:</a:t>
            </a:r>
            <a:endParaRPr sz="1350">
              <a:solidFill>
                <a:srgbClr val="181818"/>
              </a:solidFill>
              <a:highlight>
                <a:srgbClr val="FFFFFF"/>
              </a:highlight>
              <a:latin typeface="Arial"/>
              <a:ea typeface="Arial"/>
              <a:cs typeface="Arial"/>
              <a:sym typeface="Arial"/>
            </a:endParaRPr>
          </a:p>
          <a:p>
            <a:pPr indent="-314325" lvl="0" marL="457200" rtl="0" algn="just">
              <a:lnSpc>
                <a:spcPct val="150000"/>
              </a:lnSpc>
              <a:spcBef>
                <a:spcPts val="0"/>
              </a:spcBef>
              <a:spcAft>
                <a:spcPts val="0"/>
              </a:spcAft>
              <a:buClr>
                <a:srgbClr val="181818"/>
              </a:buClr>
              <a:buSzPts val="1350"/>
              <a:buFont typeface="Arial"/>
              <a:buChar char="❏"/>
            </a:pPr>
            <a:r>
              <a:rPr lang="en" sz="1350">
                <a:solidFill>
                  <a:srgbClr val="181818"/>
                </a:solidFill>
                <a:highlight>
                  <a:srgbClr val="FFFFFF"/>
                </a:highlight>
                <a:latin typeface="Arial"/>
                <a:ea typeface="Arial"/>
                <a:cs typeface="Arial"/>
                <a:sym typeface="Arial"/>
              </a:rPr>
              <a:t>Directly about the product and production: reception, storage, processing, sampling, analysis, filling, packaging and shipping of finished products.</a:t>
            </a:r>
            <a:endParaRPr sz="1350">
              <a:solidFill>
                <a:srgbClr val="181818"/>
              </a:solidFill>
              <a:highlight>
                <a:srgbClr val="FFFFFF"/>
              </a:highlight>
              <a:latin typeface="Arial"/>
              <a:ea typeface="Arial"/>
              <a:cs typeface="Arial"/>
              <a:sym typeface="Arial"/>
            </a:endParaRPr>
          </a:p>
          <a:p>
            <a:pPr indent="-314325" lvl="0" marL="457200" rtl="0" algn="just">
              <a:lnSpc>
                <a:spcPct val="150000"/>
              </a:lnSpc>
              <a:spcBef>
                <a:spcPts val="0"/>
              </a:spcBef>
              <a:spcAft>
                <a:spcPts val="0"/>
              </a:spcAft>
              <a:buClr>
                <a:srgbClr val="181818"/>
              </a:buClr>
              <a:buSzPts val="1350"/>
              <a:buFont typeface="Arial"/>
              <a:buChar char="❏"/>
            </a:pPr>
            <a:r>
              <a:rPr lang="en" sz="1350">
                <a:solidFill>
                  <a:srgbClr val="181818"/>
                </a:solidFill>
                <a:highlight>
                  <a:srgbClr val="FFFFFF"/>
                </a:highlight>
                <a:latin typeface="Arial"/>
                <a:ea typeface="Arial"/>
                <a:cs typeface="Arial"/>
                <a:sym typeface="Arial"/>
              </a:rPr>
              <a:t>Information about counterfeit protection: paper types, laser embossing, hot and cold foil embossing, heat-sensitive paints, holograms, hot stamping and other.</a:t>
            </a:r>
            <a:endParaRPr sz="1350">
              <a:solidFill>
                <a:srgbClr val="181818"/>
              </a:solidFill>
              <a:highlight>
                <a:srgbClr val="FFFFFF"/>
              </a:highlight>
              <a:latin typeface="Arial"/>
              <a:ea typeface="Arial"/>
              <a:cs typeface="Arial"/>
              <a:sym typeface="Arial"/>
            </a:endParaRPr>
          </a:p>
          <a:p>
            <a:pPr indent="0" lvl="0" marL="0" rtl="0" algn="l">
              <a:lnSpc>
                <a:spcPct val="150000"/>
              </a:lnSpc>
              <a:spcBef>
                <a:spcPts val="3000"/>
              </a:spcBef>
              <a:spcAft>
                <a:spcPts val="0"/>
              </a:spcAft>
              <a:buNone/>
            </a:pPr>
            <a:r>
              <a:t/>
            </a:r>
            <a:endParaRPr sz="1350">
              <a:solidFill>
                <a:srgbClr val="181818"/>
              </a:solidFill>
              <a:highlight>
                <a:srgbClr val="FFFFFF"/>
              </a:highlight>
              <a:latin typeface="Arial"/>
              <a:ea typeface="Arial"/>
              <a:cs typeface="Arial"/>
              <a:sym typeface="Arial"/>
            </a:endParaRPr>
          </a:p>
        </p:txBody>
      </p:sp>
      <p:sp>
        <p:nvSpPr>
          <p:cNvPr id="225" name="Google Shape;225;p36"/>
          <p:cNvSpPr/>
          <p:nvPr/>
        </p:nvSpPr>
        <p:spPr>
          <a:xfrm>
            <a:off x="180638" y="358688"/>
            <a:ext cx="605521" cy="601466"/>
          </a:xfrm>
          <a:custGeom>
            <a:rect b="b" l="l" r="r" t="t"/>
            <a:pathLst>
              <a:path extrusionOk="0" h="285393" w="286977">
                <a:moveTo>
                  <a:pt x="223471" y="246063"/>
                </a:moveTo>
                <a:cubicBezTo>
                  <a:pt x="226036" y="246063"/>
                  <a:pt x="228234" y="248208"/>
                  <a:pt x="228234" y="250711"/>
                </a:cubicBezTo>
                <a:lnTo>
                  <a:pt x="228234" y="281102"/>
                </a:lnTo>
                <a:cubicBezTo>
                  <a:pt x="228234" y="283247"/>
                  <a:pt x="226036" y="285393"/>
                  <a:pt x="223471" y="285393"/>
                </a:cubicBezTo>
                <a:cubicBezTo>
                  <a:pt x="221273" y="285393"/>
                  <a:pt x="219075" y="283247"/>
                  <a:pt x="219075" y="281102"/>
                </a:cubicBezTo>
                <a:lnTo>
                  <a:pt x="219075" y="250711"/>
                </a:lnTo>
                <a:cubicBezTo>
                  <a:pt x="219075" y="248208"/>
                  <a:pt x="221273" y="246063"/>
                  <a:pt x="223471" y="246063"/>
                </a:cubicBezTo>
                <a:close/>
                <a:moveTo>
                  <a:pt x="62929" y="246063"/>
                </a:moveTo>
                <a:cubicBezTo>
                  <a:pt x="65596" y="246063"/>
                  <a:pt x="67882" y="248208"/>
                  <a:pt x="67882" y="250711"/>
                </a:cubicBezTo>
                <a:lnTo>
                  <a:pt x="67882" y="281102"/>
                </a:lnTo>
                <a:cubicBezTo>
                  <a:pt x="67882" y="283247"/>
                  <a:pt x="65596" y="285393"/>
                  <a:pt x="62929" y="285393"/>
                </a:cubicBezTo>
                <a:cubicBezTo>
                  <a:pt x="61024" y="285393"/>
                  <a:pt x="58738" y="283247"/>
                  <a:pt x="58738" y="281102"/>
                </a:cubicBezTo>
                <a:lnTo>
                  <a:pt x="58738" y="250711"/>
                </a:lnTo>
                <a:cubicBezTo>
                  <a:pt x="58738" y="248208"/>
                  <a:pt x="61024" y="246063"/>
                  <a:pt x="62929" y="246063"/>
                </a:cubicBezTo>
                <a:close/>
                <a:moveTo>
                  <a:pt x="183376" y="171090"/>
                </a:moveTo>
                <a:lnTo>
                  <a:pt x="150528" y="193016"/>
                </a:lnTo>
                <a:lnTo>
                  <a:pt x="176518" y="216020"/>
                </a:lnTo>
                <a:lnTo>
                  <a:pt x="199259" y="181514"/>
                </a:lnTo>
                <a:cubicBezTo>
                  <a:pt x="193123" y="180076"/>
                  <a:pt x="188069" y="176122"/>
                  <a:pt x="183376" y="171090"/>
                </a:cubicBezTo>
                <a:close/>
                <a:moveTo>
                  <a:pt x="102878" y="171090"/>
                </a:moveTo>
                <a:cubicBezTo>
                  <a:pt x="98908" y="176122"/>
                  <a:pt x="93132" y="180076"/>
                  <a:pt x="86995" y="181514"/>
                </a:cubicBezTo>
                <a:lnTo>
                  <a:pt x="110459" y="216020"/>
                </a:lnTo>
                <a:lnTo>
                  <a:pt x="136088" y="193016"/>
                </a:lnTo>
                <a:lnTo>
                  <a:pt x="102878" y="171090"/>
                </a:lnTo>
                <a:close/>
                <a:moveTo>
                  <a:pt x="112986" y="147368"/>
                </a:moveTo>
                <a:lnTo>
                  <a:pt x="110459" y="157432"/>
                </a:lnTo>
                <a:cubicBezTo>
                  <a:pt x="110098" y="159588"/>
                  <a:pt x="108654" y="161745"/>
                  <a:pt x="107932" y="163902"/>
                </a:cubicBezTo>
                <a:lnTo>
                  <a:pt x="143308" y="187265"/>
                </a:lnTo>
                <a:lnTo>
                  <a:pt x="179045" y="163902"/>
                </a:lnTo>
                <a:cubicBezTo>
                  <a:pt x="177601" y="161745"/>
                  <a:pt x="176879" y="159588"/>
                  <a:pt x="176157" y="157432"/>
                </a:cubicBezTo>
                <a:lnTo>
                  <a:pt x="173630" y="147368"/>
                </a:lnTo>
                <a:cubicBezTo>
                  <a:pt x="164245" y="152759"/>
                  <a:pt x="154137" y="155994"/>
                  <a:pt x="143308" y="155994"/>
                </a:cubicBezTo>
                <a:cubicBezTo>
                  <a:pt x="132479" y="155994"/>
                  <a:pt x="122371" y="152759"/>
                  <a:pt x="112986" y="147368"/>
                </a:cubicBezTo>
                <a:close/>
                <a:moveTo>
                  <a:pt x="166411" y="38459"/>
                </a:moveTo>
                <a:lnTo>
                  <a:pt x="166411" y="48164"/>
                </a:lnTo>
                <a:cubicBezTo>
                  <a:pt x="166411" y="50321"/>
                  <a:pt x="164967" y="52118"/>
                  <a:pt x="163523" y="52477"/>
                </a:cubicBezTo>
                <a:cubicBezTo>
                  <a:pt x="151249" y="56071"/>
                  <a:pt x="140420" y="57509"/>
                  <a:pt x="130674" y="57509"/>
                </a:cubicBezTo>
                <a:cubicBezTo>
                  <a:pt x="108654" y="57509"/>
                  <a:pt x="93493" y="49961"/>
                  <a:pt x="86635" y="44570"/>
                </a:cubicBezTo>
                <a:cubicBezTo>
                  <a:pt x="83386" y="52837"/>
                  <a:pt x="81942" y="61822"/>
                  <a:pt x="81942" y="71887"/>
                </a:cubicBezTo>
                <a:cubicBezTo>
                  <a:pt x="81942" y="113221"/>
                  <a:pt x="109376" y="147368"/>
                  <a:pt x="143308" y="147368"/>
                </a:cubicBezTo>
                <a:cubicBezTo>
                  <a:pt x="177240" y="147368"/>
                  <a:pt x="205035" y="113221"/>
                  <a:pt x="205035" y="71887"/>
                </a:cubicBezTo>
                <a:cubicBezTo>
                  <a:pt x="205035" y="59306"/>
                  <a:pt x="202147" y="48164"/>
                  <a:pt x="197455" y="38819"/>
                </a:cubicBezTo>
                <a:cubicBezTo>
                  <a:pt x="191318" y="43132"/>
                  <a:pt x="182654" y="46007"/>
                  <a:pt x="182294" y="46367"/>
                </a:cubicBezTo>
                <a:cubicBezTo>
                  <a:pt x="180850" y="46726"/>
                  <a:pt x="179767" y="46367"/>
                  <a:pt x="178684" y="46007"/>
                </a:cubicBezTo>
                <a:lnTo>
                  <a:pt x="166411" y="38459"/>
                </a:lnTo>
                <a:close/>
                <a:moveTo>
                  <a:pt x="143308" y="8986"/>
                </a:moveTo>
                <a:cubicBezTo>
                  <a:pt x="118761" y="8986"/>
                  <a:pt x="100713" y="19050"/>
                  <a:pt x="89883" y="37021"/>
                </a:cubicBezTo>
                <a:cubicBezTo>
                  <a:pt x="97825" y="42054"/>
                  <a:pt x="120927" y="55712"/>
                  <a:pt x="157747" y="44929"/>
                </a:cubicBezTo>
                <a:lnTo>
                  <a:pt x="157747" y="30911"/>
                </a:lnTo>
                <a:cubicBezTo>
                  <a:pt x="157747" y="29114"/>
                  <a:pt x="158469" y="27676"/>
                  <a:pt x="159913" y="26957"/>
                </a:cubicBezTo>
                <a:cubicBezTo>
                  <a:pt x="161357" y="26238"/>
                  <a:pt x="163162" y="26238"/>
                  <a:pt x="164245" y="26957"/>
                </a:cubicBezTo>
                <a:lnTo>
                  <a:pt x="181572" y="37381"/>
                </a:lnTo>
                <a:cubicBezTo>
                  <a:pt x="184459" y="35943"/>
                  <a:pt x="189152" y="34146"/>
                  <a:pt x="192762" y="31630"/>
                </a:cubicBezTo>
                <a:cubicBezTo>
                  <a:pt x="182654" y="16893"/>
                  <a:pt x="164967" y="8986"/>
                  <a:pt x="143308" y="8986"/>
                </a:cubicBezTo>
                <a:close/>
                <a:moveTo>
                  <a:pt x="143308" y="0"/>
                </a:moveTo>
                <a:cubicBezTo>
                  <a:pt x="185542" y="0"/>
                  <a:pt x="213699" y="28754"/>
                  <a:pt x="213699" y="71887"/>
                </a:cubicBezTo>
                <a:cubicBezTo>
                  <a:pt x="213699" y="101001"/>
                  <a:pt x="200703" y="127239"/>
                  <a:pt x="181572" y="142336"/>
                </a:cubicBezTo>
                <a:lnTo>
                  <a:pt x="184820" y="154916"/>
                </a:lnTo>
                <a:cubicBezTo>
                  <a:pt x="186986" y="164980"/>
                  <a:pt x="195650" y="173247"/>
                  <a:pt x="206118" y="174685"/>
                </a:cubicBezTo>
                <a:lnTo>
                  <a:pt x="244743" y="181154"/>
                </a:lnTo>
                <a:cubicBezTo>
                  <a:pt x="268928" y="185468"/>
                  <a:pt x="286977" y="206674"/>
                  <a:pt x="286977" y="230756"/>
                </a:cubicBezTo>
                <a:lnTo>
                  <a:pt x="286977" y="281078"/>
                </a:lnTo>
                <a:cubicBezTo>
                  <a:pt x="286977" y="283234"/>
                  <a:pt x="284811" y="285391"/>
                  <a:pt x="282284" y="285391"/>
                </a:cubicBezTo>
                <a:cubicBezTo>
                  <a:pt x="279758" y="285391"/>
                  <a:pt x="277953" y="283234"/>
                  <a:pt x="277953" y="281078"/>
                </a:cubicBezTo>
                <a:lnTo>
                  <a:pt x="277953" y="230756"/>
                </a:lnTo>
                <a:cubicBezTo>
                  <a:pt x="277953" y="210628"/>
                  <a:pt x="263153" y="193375"/>
                  <a:pt x="242938" y="189781"/>
                </a:cubicBezTo>
                <a:lnTo>
                  <a:pt x="208645" y="184030"/>
                </a:lnTo>
                <a:lnTo>
                  <a:pt x="180489" y="224646"/>
                </a:lnTo>
                <a:cubicBezTo>
                  <a:pt x="180128" y="225724"/>
                  <a:pt x="179045" y="226443"/>
                  <a:pt x="177601" y="226443"/>
                </a:cubicBezTo>
                <a:cubicBezTo>
                  <a:pt x="177240" y="226443"/>
                  <a:pt x="177240" y="226443"/>
                  <a:pt x="177240" y="226443"/>
                </a:cubicBezTo>
                <a:cubicBezTo>
                  <a:pt x="176157" y="226443"/>
                  <a:pt x="175435" y="226443"/>
                  <a:pt x="174352" y="225724"/>
                </a:cubicBezTo>
                <a:lnTo>
                  <a:pt x="147640" y="202002"/>
                </a:lnTo>
                <a:lnTo>
                  <a:pt x="147640" y="281078"/>
                </a:lnTo>
                <a:cubicBezTo>
                  <a:pt x="147640" y="283234"/>
                  <a:pt x="145835" y="285391"/>
                  <a:pt x="143308" y="285391"/>
                </a:cubicBezTo>
                <a:cubicBezTo>
                  <a:pt x="141142" y="285391"/>
                  <a:pt x="138976" y="283234"/>
                  <a:pt x="138976" y="281078"/>
                </a:cubicBezTo>
                <a:lnTo>
                  <a:pt x="138976" y="202002"/>
                </a:lnTo>
                <a:lnTo>
                  <a:pt x="112264" y="225724"/>
                </a:lnTo>
                <a:cubicBezTo>
                  <a:pt x="111542" y="226443"/>
                  <a:pt x="110459" y="226443"/>
                  <a:pt x="109376" y="226443"/>
                </a:cubicBezTo>
                <a:cubicBezTo>
                  <a:pt x="109015" y="226443"/>
                  <a:pt x="109015" y="226443"/>
                  <a:pt x="108654" y="226443"/>
                </a:cubicBezTo>
                <a:cubicBezTo>
                  <a:pt x="107571" y="226443"/>
                  <a:pt x="106127" y="225724"/>
                  <a:pt x="105766" y="224646"/>
                </a:cubicBezTo>
                <a:lnTo>
                  <a:pt x="77610" y="184030"/>
                </a:lnTo>
                <a:lnTo>
                  <a:pt x="43678" y="189781"/>
                </a:lnTo>
                <a:cubicBezTo>
                  <a:pt x="23463" y="193375"/>
                  <a:pt x="8663" y="210628"/>
                  <a:pt x="8663" y="230756"/>
                </a:cubicBezTo>
                <a:lnTo>
                  <a:pt x="8663" y="281078"/>
                </a:lnTo>
                <a:cubicBezTo>
                  <a:pt x="8663" y="283234"/>
                  <a:pt x="6859" y="285391"/>
                  <a:pt x="4693" y="285391"/>
                </a:cubicBezTo>
                <a:cubicBezTo>
                  <a:pt x="2166" y="285391"/>
                  <a:pt x="0" y="283234"/>
                  <a:pt x="0" y="281078"/>
                </a:cubicBezTo>
                <a:lnTo>
                  <a:pt x="0" y="230756"/>
                </a:lnTo>
                <a:cubicBezTo>
                  <a:pt x="0" y="206674"/>
                  <a:pt x="17688" y="185468"/>
                  <a:pt x="42234" y="181154"/>
                </a:cubicBezTo>
                <a:lnTo>
                  <a:pt x="80498" y="174685"/>
                </a:lnTo>
                <a:cubicBezTo>
                  <a:pt x="90605" y="173247"/>
                  <a:pt x="99269" y="164980"/>
                  <a:pt x="101796" y="154916"/>
                </a:cubicBezTo>
                <a:lnTo>
                  <a:pt x="105044" y="142336"/>
                </a:lnTo>
                <a:cubicBezTo>
                  <a:pt x="85913" y="127239"/>
                  <a:pt x="73278" y="101001"/>
                  <a:pt x="73278" y="71887"/>
                </a:cubicBezTo>
                <a:cubicBezTo>
                  <a:pt x="73278" y="28754"/>
                  <a:pt x="101435" y="0"/>
                  <a:pt x="143308" y="0"/>
                </a:cubicBezTo>
                <a:close/>
              </a:path>
            </a:pathLst>
          </a:custGeom>
          <a:solidFill>
            <a:srgbClr val="80C21D"/>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26" name="Google Shape;226;p36"/>
          <p:cNvGrpSpPr/>
          <p:nvPr/>
        </p:nvGrpSpPr>
        <p:grpSpPr>
          <a:xfrm>
            <a:off x="5632741" y="2445890"/>
            <a:ext cx="3511331" cy="2543801"/>
            <a:chOff x="4932800" y="1458750"/>
            <a:chExt cx="3862851" cy="3037375"/>
          </a:xfrm>
        </p:grpSpPr>
        <p:pic>
          <p:nvPicPr>
            <p:cNvPr id="227" name="Google Shape;227;p36"/>
            <p:cNvPicPr preferRelativeResize="0"/>
            <p:nvPr/>
          </p:nvPicPr>
          <p:blipFill>
            <a:blip r:embed="rId3">
              <a:alphaModFix/>
            </a:blip>
            <a:stretch>
              <a:fillRect/>
            </a:stretch>
          </p:blipFill>
          <p:spPr>
            <a:xfrm>
              <a:off x="4932800" y="1458750"/>
              <a:ext cx="3862851" cy="2841900"/>
            </a:xfrm>
            <a:prstGeom prst="rect">
              <a:avLst/>
            </a:prstGeom>
            <a:noFill/>
            <a:ln>
              <a:noFill/>
            </a:ln>
          </p:spPr>
        </p:pic>
        <p:sp>
          <p:nvSpPr>
            <p:cNvPr id="228" name="Google Shape;228;p36"/>
            <p:cNvSpPr/>
            <p:nvPr/>
          </p:nvSpPr>
          <p:spPr>
            <a:xfrm>
              <a:off x="5415875" y="3153625"/>
              <a:ext cx="1423800" cy="13425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9" name="Google Shape;229;p36"/>
          <p:cNvPicPr preferRelativeResize="0"/>
          <p:nvPr/>
        </p:nvPicPr>
        <p:blipFill rotWithShape="1">
          <a:blip r:embed="rId4">
            <a:alphaModFix/>
          </a:blip>
          <a:srcRect b="-50113" l="9457" r="-51462" t="8108"/>
          <a:stretch/>
        </p:blipFill>
        <p:spPr>
          <a:xfrm>
            <a:off x="5363246" y="894500"/>
            <a:ext cx="2730151" cy="2613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86150" y="289057"/>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t>
            </a:r>
            <a:r>
              <a:rPr b="1" lang="en"/>
              <a:t> 4 </a:t>
            </a:r>
            <a:r>
              <a:rPr b="1" lang="en"/>
              <a:t>Distributor</a:t>
            </a:r>
            <a:r>
              <a:rPr b="1" lang="en"/>
              <a:t> of finished products </a:t>
            </a:r>
            <a:endParaRPr b="1"/>
          </a:p>
        </p:txBody>
      </p:sp>
      <p:sp>
        <p:nvSpPr>
          <p:cNvPr id="235" name="Google Shape;235;p37"/>
          <p:cNvSpPr txBox="1"/>
          <p:nvPr>
            <p:ph idx="1" type="body"/>
          </p:nvPr>
        </p:nvSpPr>
        <p:spPr>
          <a:xfrm>
            <a:off x="930200" y="1020800"/>
            <a:ext cx="3922800" cy="319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181818"/>
                </a:solidFill>
                <a:highlight>
                  <a:srgbClr val="FFFFFF"/>
                </a:highlight>
                <a:latin typeface="Arial"/>
                <a:ea typeface="Arial"/>
                <a:cs typeface="Arial"/>
                <a:sym typeface="Arial"/>
              </a:rPr>
              <a:t>What needs to be reflected in the blockchain:</a:t>
            </a:r>
            <a:endParaRPr sz="1350">
              <a:solidFill>
                <a:srgbClr val="181818"/>
              </a:solidFill>
              <a:highlight>
                <a:srgbClr val="FFFFFF"/>
              </a:highlight>
              <a:latin typeface="Arial"/>
              <a:ea typeface="Arial"/>
              <a:cs typeface="Arial"/>
              <a:sym typeface="Arial"/>
            </a:endParaRPr>
          </a:p>
          <a:p>
            <a:pPr indent="-301625" lvl="0" marL="1079500" rtl="0" algn="l">
              <a:lnSpc>
                <a:spcPct val="115000"/>
              </a:lnSpc>
              <a:spcBef>
                <a:spcPts val="1500"/>
              </a:spcBef>
              <a:spcAft>
                <a:spcPts val="0"/>
              </a:spcAft>
              <a:buClr>
                <a:srgbClr val="181818"/>
              </a:buClr>
              <a:buSzPts val="1150"/>
              <a:buFont typeface="Arial"/>
              <a:buAutoNum type="arabicPeriod"/>
            </a:pPr>
            <a:r>
              <a:rPr lang="en" sz="1350">
                <a:solidFill>
                  <a:srgbClr val="181818"/>
                </a:solidFill>
                <a:highlight>
                  <a:srgbClr val="FFFFFF"/>
                </a:highlight>
                <a:latin typeface="Arial"/>
                <a:ea typeface="Arial"/>
                <a:cs typeface="Arial"/>
                <a:sym typeface="Arial"/>
              </a:rPr>
              <a:t>Reception date, storage conditions and date of shipment.</a:t>
            </a:r>
            <a:endParaRPr sz="1350">
              <a:solidFill>
                <a:srgbClr val="181818"/>
              </a:solidFill>
              <a:highlight>
                <a:srgbClr val="FFFFFF"/>
              </a:highlight>
              <a:latin typeface="Arial"/>
              <a:ea typeface="Arial"/>
              <a:cs typeface="Arial"/>
              <a:sym typeface="Arial"/>
            </a:endParaRPr>
          </a:p>
          <a:p>
            <a:pPr indent="-301625" lvl="0" marL="1079500" rtl="0" algn="l">
              <a:lnSpc>
                <a:spcPct val="115000"/>
              </a:lnSpc>
              <a:spcBef>
                <a:spcPts val="0"/>
              </a:spcBef>
              <a:spcAft>
                <a:spcPts val="0"/>
              </a:spcAft>
              <a:buClr>
                <a:srgbClr val="181818"/>
              </a:buClr>
              <a:buSzPts val="1150"/>
              <a:buFont typeface="Arial"/>
              <a:buAutoNum type="arabicPeriod"/>
            </a:pPr>
            <a:r>
              <a:rPr lang="en" sz="1350">
                <a:solidFill>
                  <a:srgbClr val="181818"/>
                </a:solidFill>
                <a:highlight>
                  <a:srgbClr val="FFFFFF"/>
                </a:highlight>
                <a:latin typeface="Arial"/>
                <a:ea typeface="Arial"/>
                <a:cs typeface="Arial"/>
                <a:sym typeface="Arial"/>
              </a:rPr>
              <a:t>Repackaging and remarking information.</a:t>
            </a:r>
            <a:endParaRPr sz="1350">
              <a:solidFill>
                <a:srgbClr val="181818"/>
              </a:solidFill>
              <a:highlight>
                <a:srgbClr val="FFFFFF"/>
              </a:highlight>
              <a:latin typeface="Arial"/>
              <a:ea typeface="Arial"/>
              <a:cs typeface="Arial"/>
              <a:sym typeface="Arial"/>
            </a:endParaRPr>
          </a:p>
          <a:p>
            <a:pPr indent="-301625" lvl="0" marL="1079500" rtl="0" algn="l">
              <a:lnSpc>
                <a:spcPct val="115000"/>
              </a:lnSpc>
              <a:spcBef>
                <a:spcPts val="0"/>
              </a:spcBef>
              <a:spcAft>
                <a:spcPts val="0"/>
              </a:spcAft>
              <a:buClr>
                <a:srgbClr val="181818"/>
              </a:buClr>
              <a:buSzPts val="1150"/>
              <a:buFont typeface="Arial"/>
              <a:buAutoNum type="arabicPeriod"/>
            </a:pPr>
            <a:r>
              <a:rPr lang="en" sz="1350">
                <a:solidFill>
                  <a:srgbClr val="181818"/>
                </a:solidFill>
                <a:highlight>
                  <a:srgbClr val="FFFFFF"/>
                </a:highlight>
                <a:latin typeface="Arial"/>
                <a:ea typeface="Arial"/>
                <a:cs typeface="Arial"/>
                <a:sym typeface="Arial"/>
              </a:rPr>
              <a:t>Information about the destination of the goods</a:t>
            </a:r>
            <a:r>
              <a:rPr lang="en" sz="1150">
                <a:solidFill>
                  <a:srgbClr val="181818"/>
                </a:solidFill>
                <a:highlight>
                  <a:srgbClr val="FFFFFF"/>
                </a:highlight>
                <a:latin typeface="Arial"/>
                <a:ea typeface="Arial"/>
                <a:cs typeface="Arial"/>
                <a:sym typeface="Arial"/>
              </a:rPr>
              <a:t>.</a:t>
            </a:r>
            <a:endParaRPr sz="1150">
              <a:solidFill>
                <a:srgbClr val="181818"/>
              </a:solidFill>
              <a:highlight>
                <a:srgbClr val="FFFFFF"/>
              </a:highlight>
              <a:latin typeface="Arial"/>
              <a:ea typeface="Arial"/>
              <a:cs typeface="Arial"/>
              <a:sym typeface="Arial"/>
            </a:endParaRPr>
          </a:p>
          <a:p>
            <a:pPr indent="0" lvl="0" marL="457200" rtl="0" algn="l">
              <a:lnSpc>
                <a:spcPct val="115000"/>
              </a:lnSpc>
              <a:spcBef>
                <a:spcPts val="3000"/>
              </a:spcBef>
              <a:spcAft>
                <a:spcPts val="3000"/>
              </a:spcAft>
              <a:buNone/>
            </a:pPr>
            <a:r>
              <a:t/>
            </a:r>
            <a:endParaRPr sz="1250">
              <a:solidFill>
                <a:srgbClr val="181818"/>
              </a:solidFill>
              <a:highlight>
                <a:srgbClr val="FFFFFF"/>
              </a:highlight>
              <a:latin typeface="Arial"/>
              <a:ea typeface="Arial"/>
              <a:cs typeface="Arial"/>
              <a:sym typeface="Arial"/>
            </a:endParaRPr>
          </a:p>
        </p:txBody>
      </p:sp>
      <p:grpSp>
        <p:nvGrpSpPr>
          <p:cNvPr id="236" name="Google Shape;236;p37"/>
          <p:cNvGrpSpPr/>
          <p:nvPr/>
        </p:nvGrpSpPr>
        <p:grpSpPr>
          <a:xfrm>
            <a:off x="4932800" y="1458750"/>
            <a:ext cx="3862851" cy="2841900"/>
            <a:chOff x="4932800" y="1458750"/>
            <a:chExt cx="3862851" cy="2841900"/>
          </a:xfrm>
        </p:grpSpPr>
        <p:pic>
          <p:nvPicPr>
            <p:cNvPr id="237" name="Google Shape;237;p37"/>
            <p:cNvPicPr preferRelativeResize="0"/>
            <p:nvPr/>
          </p:nvPicPr>
          <p:blipFill>
            <a:blip r:embed="rId3">
              <a:alphaModFix/>
            </a:blip>
            <a:stretch>
              <a:fillRect/>
            </a:stretch>
          </p:blipFill>
          <p:spPr>
            <a:xfrm>
              <a:off x="4932800" y="1458750"/>
              <a:ext cx="3862851" cy="2841900"/>
            </a:xfrm>
            <a:prstGeom prst="rect">
              <a:avLst/>
            </a:prstGeom>
            <a:noFill/>
            <a:ln>
              <a:noFill/>
            </a:ln>
          </p:spPr>
        </p:pic>
        <p:sp>
          <p:nvSpPr>
            <p:cNvPr id="238" name="Google Shape;238;p37"/>
            <p:cNvSpPr/>
            <p:nvPr/>
          </p:nvSpPr>
          <p:spPr>
            <a:xfrm>
              <a:off x="6954525" y="2958150"/>
              <a:ext cx="1423800" cy="13425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9" name="Google Shape;239;p37"/>
          <p:cNvPicPr preferRelativeResize="0"/>
          <p:nvPr/>
        </p:nvPicPr>
        <p:blipFill>
          <a:blip r:embed="rId4">
            <a:alphaModFix/>
          </a:blip>
          <a:stretch>
            <a:fillRect/>
          </a:stretch>
        </p:blipFill>
        <p:spPr>
          <a:xfrm>
            <a:off x="0" y="249850"/>
            <a:ext cx="876300" cy="81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 5.  </a:t>
            </a:r>
            <a:r>
              <a:rPr b="1" lang="en"/>
              <a:t> Retail </a:t>
            </a:r>
            <a:endParaRPr b="1"/>
          </a:p>
        </p:txBody>
      </p:sp>
      <p:sp>
        <p:nvSpPr>
          <p:cNvPr id="245" name="Google Shape;245;p38"/>
          <p:cNvSpPr txBox="1"/>
          <p:nvPr>
            <p:ph idx="1" type="body"/>
          </p:nvPr>
        </p:nvSpPr>
        <p:spPr>
          <a:xfrm>
            <a:off x="786150" y="1094700"/>
            <a:ext cx="3862800" cy="3358800"/>
          </a:xfrm>
          <a:prstGeom prst="rect">
            <a:avLst/>
          </a:prstGeom>
        </p:spPr>
        <p:txBody>
          <a:bodyPr anchorCtr="0" anchor="t" bIns="91425" lIns="91425" spcFirstLastPara="1" rIns="91425" wrap="square" tIns="91425">
            <a:noAutofit/>
          </a:bodyPr>
          <a:lstStyle/>
          <a:p>
            <a:pPr indent="-314325" lvl="0" marL="457200" rtl="0" algn="l">
              <a:lnSpc>
                <a:spcPct val="150000"/>
              </a:lnSpc>
              <a:spcBef>
                <a:spcPts val="600"/>
              </a:spcBef>
              <a:spcAft>
                <a:spcPts val="0"/>
              </a:spcAft>
              <a:buClr>
                <a:srgbClr val="181818"/>
              </a:buClr>
              <a:buSzPts val="1350"/>
              <a:buFont typeface="Arial"/>
              <a:buChar char="❏"/>
            </a:pPr>
            <a:r>
              <a:rPr lang="en" sz="1350">
                <a:solidFill>
                  <a:srgbClr val="181818"/>
                </a:solidFill>
                <a:highlight>
                  <a:srgbClr val="FFFFFF"/>
                </a:highlight>
                <a:latin typeface="Arial"/>
                <a:ea typeface="Arial"/>
                <a:cs typeface="Arial"/>
                <a:sym typeface="Arial"/>
              </a:rPr>
              <a:t>The retailer receives finished products in the form of bottles, cans, barrels and cardboard boxes from the distributor of finished products or the wholesaler and sells them to final consumers. </a:t>
            </a:r>
            <a:endParaRPr sz="1350">
              <a:solidFill>
                <a:srgbClr val="181818"/>
              </a:solidFill>
              <a:highlight>
                <a:srgbClr val="FFFFFF"/>
              </a:highlight>
              <a:latin typeface="Arial"/>
              <a:ea typeface="Arial"/>
              <a:cs typeface="Arial"/>
              <a:sym typeface="Arial"/>
            </a:endParaRPr>
          </a:p>
          <a:p>
            <a:pPr indent="-314325" lvl="0" marL="457200" rtl="0" algn="l">
              <a:lnSpc>
                <a:spcPct val="150000"/>
              </a:lnSpc>
              <a:spcBef>
                <a:spcPts val="0"/>
              </a:spcBef>
              <a:spcAft>
                <a:spcPts val="0"/>
              </a:spcAft>
              <a:buClr>
                <a:srgbClr val="181818"/>
              </a:buClr>
              <a:buSzPts val="1350"/>
              <a:buFont typeface="Arial"/>
              <a:buChar char="❏"/>
            </a:pPr>
            <a:r>
              <a:rPr lang="en" sz="1350">
                <a:solidFill>
                  <a:srgbClr val="181818"/>
                </a:solidFill>
                <a:highlight>
                  <a:srgbClr val="FFFFFF"/>
                </a:highlight>
                <a:latin typeface="Arial"/>
                <a:ea typeface="Arial"/>
                <a:cs typeface="Arial"/>
                <a:sym typeface="Arial"/>
              </a:rPr>
              <a:t>Retail is responsible for displaying in the network information about goods received, their storage and sale. </a:t>
            </a:r>
            <a:endParaRPr sz="1350">
              <a:solidFill>
                <a:srgbClr val="181818"/>
              </a:solidFill>
              <a:highlight>
                <a:srgbClr val="FFFFFF"/>
              </a:highlight>
              <a:latin typeface="Arial"/>
              <a:ea typeface="Arial"/>
              <a:cs typeface="Arial"/>
              <a:sym typeface="Arial"/>
            </a:endParaRPr>
          </a:p>
          <a:p>
            <a:pPr indent="-314325" lvl="0" marL="457200" rtl="0" algn="l">
              <a:lnSpc>
                <a:spcPct val="150000"/>
              </a:lnSpc>
              <a:spcBef>
                <a:spcPts val="0"/>
              </a:spcBef>
              <a:spcAft>
                <a:spcPts val="0"/>
              </a:spcAft>
              <a:buClr>
                <a:srgbClr val="181818"/>
              </a:buClr>
              <a:buSzPts val="1350"/>
              <a:buFont typeface="Arial"/>
              <a:buChar char="❏"/>
            </a:pPr>
            <a:r>
              <a:rPr lang="en" sz="1350">
                <a:solidFill>
                  <a:srgbClr val="181818"/>
                </a:solidFill>
                <a:highlight>
                  <a:srgbClr val="FFFFFF"/>
                </a:highlight>
                <a:latin typeface="Arial"/>
                <a:ea typeface="Arial"/>
                <a:cs typeface="Arial"/>
                <a:sym typeface="Arial"/>
              </a:rPr>
              <a:t>The sale must be logged so that the same identification tag cannot be reused.</a:t>
            </a:r>
            <a:endParaRPr sz="1350">
              <a:solidFill>
                <a:srgbClr val="181818"/>
              </a:solidFill>
              <a:highlight>
                <a:srgbClr val="FFFFFF"/>
              </a:highlight>
              <a:latin typeface="Arial"/>
              <a:ea typeface="Arial"/>
              <a:cs typeface="Arial"/>
              <a:sym typeface="Arial"/>
            </a:endParaRPr>
          </a:p>
        </p:txBody>
      </p:sp>
      <p:pic>
        <p:nvPicPr>
          <p:cNvPr id="246" name="Google Shape;246;p38"/>
          <p:cNvPicPr preferRelativeResize="0"/>
          <p:nvPr/>
        </p:nvPicPr>
        <p:blipFill>
          <a:blip r:embed="rId3">
            <a:alphaModFix/>
          </a:blip>
          <a:stretch>
            <a:fillRect/>
          </a:stretch>
        </p:blipFill>
        <p:spPr>
          <a:xfrm>
            <a:off x="0" y="249850"/>
            <a:ext cx="876300" cy="819150"/>
          </a:xfrm>
          <a:prstGeom prst="rect">
            <a:avLst/>
          </a:prstGeom>
          <a:noFill/>
          <a:ln>
            <a:noFill/>
          </a:ln>
        </p:spPr>
      </p:pic>
      <p:grpSp>
        <p:nvGrpSpPr>
          <p:cNvPr id="247" name="Google Shape;247;p38"/>
          <p:cNvGrpSpPr/>
          <p:nvPr/>
        </p:nvGrpSpPr>
        <p:grpSpPr>
          <a:xfrm>
            <a:off x="5133748" y="2935108"/>
            <a:ext cx="3224322" cy="2059241"/>
            <a:chOff x="4932800" y="1458750"/>
            <a:chExt cx="3862851" cy="2841900"/>
          </a:xfrm>
        </p:grpSpPr>
        <p:pic>
          <p:nvPicPr>
            <p:cNvPr id="248" name="Google Shape;248;p38"/>
            <p:cNvPicPr preferRelativeResize="0"/>
            <p:nvPr/>
          </p:nvPicPr>
          <p:blipFill>
            <a:blip r:embed="rId4">
              <a:alphaModFix/>
            </a:blip>
            <a:stretch>
              <a:fillRect/>
            </a:stretch>
          </p:blipFill>
          <p:spPr>
            <a:xfrm>
              <a:off x="4932800" y="1458750"/>
              <a:ext cx="3862851" cy="2841900"/>
            </a:xfrm>
            <a:prstGeom prst="rect">
              <a:avLst/>
            </a:prstGeom>
            <a:noFill/>
            <a:ln>
              <a:noFill/>
            </a:ln>
          </p:spPr>
        </p:pic>
        <p:sp>
          <p:nvSpPr>
            <p:cNvPr id="249" name="Google Shape;249;p38"/>
            <p:cNvSpPr/>
            <p:nvPr/>
          </p:nvSpPr>
          <p:spPr>
            <a:xfrm>
              <a:off x="6934050" y="1900500"/>
              <a:ext cx="1423800" cy="13425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 name="Google Shape;250;p38"/>
          <p:cNvPicPr preferRelativeResize="0"/>
          <p:nvPr/>
        </p:nvPicPr>
        <p:blipFill>
          <a:blip r:embed="rId5">
            <a:alphaModFix/>
          </a:blip>
          <a:stretch>
            <a:fillRect/>
          </a:stretch>
        </p:blipFill>
        <p:spPr>
          <a:xfrm>
            <a:off x="5077800" y="753025"/>
            <a:ext cx="3643775" cy="196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ctrTitle"/>
          </p:nvPr>
        </p:nvSpPr>
        <p:spPr>
          <a:xfrm>
            <a:off x="1535225" y="2175319"/>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3</a:t>
            </a:r>
            <a:r>
              <a:rPr lang="en" sz="6000">
                <a:solidFill>
                  <a:schemeClr val="accent4"/>
                </a:solidFill>
              </a:rPr>
              <a:t> .</a:t>
            </a:r>
            <a:endParaRPr sz="6000">
              <a:solidFill>
                <a:schemeClr val="accent4"/>
              </a:solidFill>
            </a:endParaRPr>
          </a:p>
          <a:p>
            <a:pPr indent="0" lvl="0" marL="0" rtl="0" algn="l">
              <a:spcBef>
                <a:spcPts val="0"/>
              </a:spcBef>
              <a:spcAft>
                <a:spcPts val="0"/>
              </a:spcAft>
              <a:buNone/>
            </a:pPr>
            <a:r>
              <a:rPr lang="en"/>
              <a:t>Project Analysis</a:t>
            </a:r>
            <a:endParaRPr/>
          </a:p>
          <a:p>
            <a:pPr indent="0" lvl="0" marL="0" rtl="0" algn="l">
              <a:spcBef>
                <a:spcPts val="0"/>
              </a:spcBef>
              <a:spcAft>
                <a:spcPts val="0"/>
              </a:spcAft>
              <a:buNone/>
            </a:pPr>
            <a:r>
              <a:rPr lang="en"/>
              <a:t>                           </a:t>
            </a:r>
            <a:r>
              <a:rPr lang="en" sz="1900"/>
              <a:t>-Winechain 1.0</a:t>
            </a:r>
            <a:endParaRPr sz="1900"/>
          </a:p>
        </p:txBody>
      </p:sp>
      <p:sp>
        <p:nvSpPr>
          <p:cNvPr id="256" name="Google Shape;256;p39"/>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39"/>
          <p:cNvPicPr preferRelativeResize="0"/>
          <p:nvPr/>
        </p:nvPicPr>
        <p:blipFill>
          <a:blip r:embed="rId3">
            <a:alphaModFix/>
          </a:blip>
          <a:stretch>
            <a:fillRect/>
          </a:stretch>
        </p:blipFill>
        <p:spPr>
          <a:xfrm>
            <a:off x="8404375" y="-7"/>
            <a:ext cx="739624" cy="73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nvSpPr>
        <p:spPr>
          <a:xfrm>
            <a:off x="2162001" y="229650"/>
            <a:ext cx="4583400" cy="3270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0" lang="en" sz="1900" u="none" cap="none" strike="noStrike">
                <a:solidFill>
                  <a:srgbClr val="275DA3"/>
                </a:solidFill>
                <a:latin typeface="Arial"/>
                <a:ea typeface="Arial"/>
                <a:cs typeface="Arial"/>
                <a:sym typeface="Arial"/>
              </a:rPr>
              <a:t>WINECHAIN VISIBILITY 1</a:t>
            </a:r>
            <a:r>
              <a:rPr b="1" lang="en" sz="1900">
                <a:solidFill>
                  <a:srgbClr val="275DA3"/>
                </a:solidFill>
              </a:rPr>
              <a:t>.0</a:t>
            </a:r>
            <a:endParaRPr sz="300">
              <a:solidFill>
                <a:srgbClr val="275DA3"/>
              </a:solidFill>
            </a:endParaRPr>
          </a:p>
        </p:txBody>
      </p:sp>
      <p:sp>
        <p:nvSpPr>
          <p:cNvPr id="263" name="Google Shape;263;p40"/>
          <p:cNvSpPr/>
          <p:nvPr/>
        </p:nvSpPr>
        <p:spPr>
          <a:xfrm>
            <a:off x="3940511" y="2227928"/>
            <a:ext cx="702745" cy="601695"/>
          </a:xfrm>
          <a:custGeom>
            <a:rect b="b" l="l" r="r" t="t"/>
            <a:pathLst>
              <a:path extrusionOk="0" h="255226" w="298089">
                <a:moveTo>
                  <a:pt x="226673" y="222250"/>
                </a:moveTo>
                <a:cubicBezTo>
                  <a:pt x="229394" y="222250"/>
                  <a:pt x="231435" y="224291"/>
                  <a:pt x="231435" y="227013"/>
                </a:cubicBezTo>
                <a:cubicBezTo>
                  <a:pt x="231435" y="229394"/>
                  <a:pt x="229394" y="231435"/>
                  <a:pt x="226673" y="231435"/>
                </a:cubicBezTo>
                <a:cubicBezTo>
                  <a:pt x="224291" y="231435"/>
                  <a:pt x="222250" y="229394"/>
                  <a:pt x="222250" y="227013"/>
                </a:cubicBezTo>
                <a:cubicBezTo>
                  <a:pt x="222250" y="224291"/>
                  <a:pt x="224291" y="222250"/>
                  <a:pt x="226673" y="222250"/>
                </a:cubicBezTo>
                <a:close/>
                <a:moveTo>
                  <a:pt x="63500" y="222250"/>
                </a:moveTo>
                <a:cubicBezTo>
                  <a:pt x="65881" y="222250"/>
                  <a:pt x="67922" y="224291"/>
                  <a:pt x="67922" y="227013"/>
                </a:cubicBezTo>
                <a:cubicBezTo>
                  <a:pt x="67922" y="229394"/>
                  <a:pt x="65881" y="231435"/>
                  <a:pt x="63500" y="231435"/>
                </a:cubicBezTo>
                <a:cubicBezTo>
                  <a:pt x="60778" y="231435"/>
                  <a:pt x="58737" y="229394"/>
                  <a:pt x="58737" y="227013"/>
                </a:cubicBezTo>
                <a:cubicBezTo>
                  <a:pt x="58737" y="224291"/>
                  <a:pt x="60778" y="222250"/>
                  <a:pt x="63500" y="222250"/>
                </a:cubicBezTo>
                <a:close/>
                <a:moveTo>
                  <a:pt x="226651" y="207480"/>
                </a:moveTo>
                <a:cubicBezTo>
                  <a:pt x="216161" y="207480"/>
                  <a:pt x="207480" y="216161"/>
                  <a:pt x="207480" y="227012"/>
                </a:cubicBezTo>
                <a:cubicBezTo>
                  <a:pt x="207480" y="237502"/>
                  <a:pt x="216161" y="246183"/>
                  <a:pt x="226651" y="246183"/>
                </a:cubicBezTo>
                <a:cubicBezTo>
                  <a:pt x="237140" y="246183"/>
                  <a:pt x="245821" y="237502"/>
                  <a:pt x="245821" y="227012"/>
                </a:cubicBezTo>
                <a:cubicBezTo>
                  <a:pt x="245821" y="216161"/>
                  <a:pt x="237140" y="207480"/>
                  <a:pt x="226651" y="207480"/>
                </a:cubicBezTo>
                <a:close/>
                <a:moveTo>
                  <a:pt x="64905" y="207480"/>
                </a:moveTo>
                <a:cubicBezTo>
                  <a:pt x="54349" y="207480"/>
                  <a:pt x="45249" y="216161"/>
                  <a:pt x="45249" y="227012"/>
                </a:cubicBezTo>
                <a:cubicBezTo>
                  <a:pt x="45249" y="237502"/>
                  <a:pt x="54349" y="246183"/>
                  <a:pt x="64905" y="246183"/>
                </a:cubicBezTo>
                <a:cubicBezTo>
                  <a:pt x="75462" y="246183"/>
                  <a:pt x="84198" y="237502"/>
                  <a:pt x="84198" y="227012"/>
                </a:cubicBezTo>
                <a:cubicBezTo>
                  <a:pt x="84198" y="216161"/>
                  <a:pt x="75462" y="207480"/>
                  <a:pt x="64905" y="207480"/>
                </a:cubicBezTo>
                <a:close/>
                <a:moveTo>
                  <a:pt x="226651" y="198437"/>
                </a:moveTo>
                <a:cubicBezTo>
                  <a:pt x="242204" y="198437"/>
                  <a:pt x="255226" y="211459"/>
                  <a:pt x="255226" y="227012"/>
                </a:cubicBezTo>
                <a:cubicBezTo>
                  <a:pt x="255226" y="242566"/>
                  <a:pt x="242204" y="255226"/>
                  <a:pt x="226651" y="255226"/>
                </a:cubicBezTo>
                <a:cubicBezTo>
                  <a:pt x="211097" y="255226"/>
                  <a:pt x="198437" y="242566"/>
                  <a:pt x="198437" y="227012"/>
                </a:cubicBezTo>
                <a:cubicBezTo>
                  <a:pt x="198437" y="211459"/>
                  <a:pt x="211097" y="198437"/>
                  <a:pt x="226651" y="198437"/>
                </a:cubicBezTo>
                <a:close/>
                <a:moveTo>
                  <a:pt x="64905" y="198437"/>
                </a:moveTo>
                <a:cubicBezTo>
                  <a:pt x="80558" y="198437"/>
                  <a:pt x="93298" y="211459"/>
                  <a:pt x="93298" y="227012"/>
                </a:cubicBezTo>
                <a:cubicBezTo>
                  <a:pt x="93298" y="242566"/>
                  <a:pt x="80558" y="255226"/>
                  <a:pt x="64905" y="255226"/>
                </a:cubicBezTo>
                <a:cubicBezTo>
                  <a:pt x="48889" y="255226"/>
                  <a:pt x="36512" y="242566"/>
                  <a:pt x="36512" y="227012"/>
                </a:cubicBezTo>
                <a:cubicBezTo>
                  <a:pt x="36512" y="211459"/>
                  <a:pt x="48889" y="198437"/>
                  <a:pt x="64905" y="198437"/>
                </a:cubicBezTo>
                <a:close/>
                <a:moveTo>
                  <a:pt x="260197" y="174932"/>
                </a:moveTo>
                <a:lnTo>
                  <a:pt x="269219" y="194408"/>
                </a:lnTo>
                <a:lnTo>
                  <a:pt x="289067" y="194408"/>
                </a:lnTo>
                <a:lnTo>
                  <a:pt x="289067" y="174932"/>
                </a:lnTo>
                <a:lnTo>
                  <a:pt x="260197" y="174932"/>
                </a:lnTo>
                <a:close/>
                <a:moveTo>
                  <a:pt x="196850" y="158750"/>
                </a:moveTo>
                <a:lnTo>
                  <a:pt x="215533" y="158750"/>
                </a:lnTo>
                <a:cubicBezTo>
                  <a:pt x="218464" y="158750"/>
                  <a:pt x="220296" y="160496"/>
                  <a:pt x="220296" y="162941"/>
                </a:cubicBezTo>
                <a:cubicBezTo>
                  <a:pt x="220296" y="165386"/>
                  <a:pt x="218464" y="167132"/>
                  <a:pt x="215533" y="167132"/>
                </a:cubicBezTo>
                <a:lnTo>
                  <a:pt x="201246" y="167132"/>
                </a:lnTo>
                <a:lnTo>
                  <a:pt x="201246" y="171323"/>
                </a:lnTo>
                <a:cubicBezTo>
                  <a:pt x="201246" y="173768"/>
                  <a:pt x="199414" y="175863"/>
                  <a:pt x="196850" y="175863"/>
                </a:cubicBezTo>
                <a:cubicBezTo>
                  <a:pt x="194285" y="175863"/>
                  <a:pt x="192087" y="173768"/>
                  <a:pt x="192087" y="171323"/>
                </a:cubicBezTo>
                <a:lnTo>
                  <a:pt x="192087" y="162941"/>
                </a:lnTo>
                <a:cubicBezTo>
                  <a:pt x="192087" y="160496"/>
                  <a:pt x="194285" y="158750"/>
                  <a:pt x="196850" y="158750"/>
                </a:cubicBezTo>
                <a:close/>
                <a:moveTo>
                  <a:pt x="33248" y="142875"/>
                </a:moveTo>
                <a:lnTo>
                  <a:pt x="118793" y="142875"/>
                </a:lnTo>
                <a:cubicBezTo>
                  <a:pt x="121309" y="142875"/>
                  <a:pt x="123466" y="144707"/>
                  <a:pt x="123466" y="147638"/>
                </a:cubicBezTo>
                <a:cubicBezTo>
                  <a:pt x="123466" y="149836"/>
                  <a:pt x="121309" y="152034"/>
                  <a:pt x="118793" y="152034"/>
                </a:cubicBezTo>
                <a:lnTo>
                  <a:pt x="33248" y="152034"/>
                </a:lnTo>
                <a:cubicBezTo>
                  <a:pt x="30732" y="152034"/>
                  <a:pt x="28575" y="149836"/>
                  <a:pt x="28575" y="147638"/>
                </a:cubicBezTo>
                <a:cubicBezTo>
                  <a:pt x="28575" y="144707"/>
                  <a:pt x="30732" y="142875"/>
                  <a:pt x="33248" y="142875"/>
                </a:cubicBezTo>
                <a:close/>
                <a:moveTo>
                  <a:pt x="33248" y="107950"/>
                </a:moveTo>
                <a:lnTo>
                  <a:pt x="118793" y="107950"/>
                </a:lnTo>
                <a:cubicBezTo>
                  <a:pt x="121309" y="107950"/>
                  <a:pt x="123466" y="109781"/>
                  <a:pt x="123466" y="112346"/>
                </a:cubicBezTo>
                <a:cubicBezTo>
                  <a:pt x="123466" y="114910"/>
                  <a:pt x="121309" y="117108"/>
                  <a:pt x="118793" y="117108"/>
                </a:cubicBezTo>
                <a:lnTo>
                  <a:pt x="33248" y="117108"/>
                </a:lnTo>
                <a:cubicBezTo>
                  <a:pt x="30732" y="117108"/>
                  <a:pt x="28575" y="114910"/>
                  <a:pt x="28575" y="112346"/>
                </a:cubicBezTo>
                <a:cubicBezTo>
                  <a:pt x="28575" y="109781"/>
                  <a:pt x="30732" y="107950"/>
                  <a:pt x="33248" y="107950"/>
                </a:cubicBezTo>
                <a:close/>
                <a:moveTo>
                  <a:pt x="180081" y="87646"/>
                </a:moveTo>
                <a:lnTo>
                  <a:pt x="180081" y="134895"/>
                </a:lnTo>
                <a:lnTo>
                  <a:pt x="243596" y="134895"/>
                </a:lnTo>
                <a:lnTo>
                  <a:pt x="221943" y="87646"/>
                </a:lnTo>
                <a:lnTo>
                  <a:pt x="180081" y="87646"/>
                </a:lnTo>
                <a:close/>
                <a:moveTo>
                  <a:pt x="33248" y="71437"/>
                </a:moveTo>
                <a:lnTo>
                  <a:pt x="118793" y="71437"/>
                </a:lnTo>
                <a:cubicBezTo>
                  <a:pt x="121309" y="71437"/>
                  <a:pt x="123466" y="73553"/>
                  <a:pt x="123466" y="76023"/>
                </a:cubicBezTo>
                <a:cubicBezTo>
                  <a:pt x="123466" y="78492"/>
                  <a:pt x="121309" y="80609"/>
                  <a:pt x="118793" y="80609"/>
                </a:cubicBezTo>
                <a:lnTo>
                  <a:pt x="33248" y="80609"/>
                </a:lnTo>
                <a:cubicBezTo>
                  <a:pt x="30732" y="80609"/>
                  <a:pt x="28575" y="78492"/>
                  <a:pt x="28575" y="76023"/>
                </a:cubicBezTo>
                <a:cubicBezTo>
                  <a:pt x="28575" y="73553"/>
                  <a:pt x="30732" y="71437"/>
                  <a:pt x="33248" y="71437"/>
                </a:cubicBezTo>
                <a:close/>
                <a:moveTo>
                  <a:pt x="33248" y="34925"/>
                </a:moveTo>
                <a:lnTo>
                  <a:pt x="118793" y="34925"/>
                </a:lnTo>
                <a:cubicBezTo>
                  <a:pt x="121309" y="34925"/>
                  <a:pt x="123466" y="37041"/>
                  <a:pt x="123466" y="39511"/>
                </a:cubicBezTo>
                <a:cubicBezTo>
                  <a:pt x="123466" y="41980"/>
                  <a:pt x="121309" y="44097"/>
                  <a:pt x="118793" y="44097"/>
                </a:cubicBezTo>
                <a:lnTo>
                  <a:pt x="33248" y="44097"/>
                </a:lnTo>
                <a:cubicBezTo>
                  <a:pt x="30732" y="44097"/>
                  <a:pt x="28575" y="41980"/>
                  <a:pt x="28575" y="39511"/>
                </a:cubicBezTo>
                <a:cubicBezTo>
                  <a:pt x="28575" y="37041"/>
                  <a:pt x="30732" y="34925"/>
                  <a:pt x="33248" y="34925"/>
                </a:cubicBezTo>
                <a:close/>
                <a:moveTo>
                  <a:pt x="9022" y="8656"/>
                </a:moveTo>
                <a:lnTo>
                  <a:pt x="9022" y="180342"/>
                </a:lnTo>
                <a:lnTo>
                  <a:pt x="143992" y="180342"/>
                </a:lnTo>
                <a:lnTo>
                  <a:pt x="143992" y="54824"/>
                </a:lnTo>
                <a:lnTo>
                  <a:pt x="143992" y="8656"/>
                </a:lnTo>
                <a:lnTo>
                  <a:pt x="9022" y="8656"/>
                </a:lnTo>
                <a:close/>
                <a:moveTo>
                  <a:pt x="4691" y="0"/>
                </a:moveTo>
                <a:lnTo>
                  <a:pt x="148323" y="0"/>
                </a:lnTo>
                <a:cubicBezTo>
                  <a:pt x="150849" y="0"/>
                  <a:pt x="153015" y="1803"/>
                  <a:pt x="153015" y="4328"/>
                </a:cubicBezTo>
                <a:lnTo>
                  <a:pt x="153015" y="50135"/>
                </a:lnTo>
                <a:lnTo>
                  <a:pt x="202816" y="50135"/>
                </a:lnTo>
                <a:cubicBezTo>
                  <a:pt x="209673" y="50135"/>
                  <a:pt x="216169" y="54463"/>
                  <a:pt x="219417" y="60955"/>
                </a:cubicBezTo>
                <a:lnTo>
                  <a:pt x="253701" y="134895"/>
                </a:lnTo>
                <a:lnTo>
                  <a:pt x="280045" y="134895"/>
                </a:lnTo>
                <a:cubicBezTo>
                  <a:pt x="289789" y="134895"/>
                  <a:pt x="298089" y="142830"/>
                  <a:pt x="298089" y="152930"/>
                </a:cubicBezTo>
                <a:lnTo>
                  <a:pt x="298089" y="170603"/>
                </a:lnTo>
                <a:lnTo>
                  <a:pt x="298089" y="199097"/>
                </a:lnTo>
                <a:lnTo>
                  <a:pt x="298089" y="214967"/>
                </a:lnTo>
                <a:cubicBezTo>
                  <a:pt x="298089" y="225067"/>
                  <a:pt x="289789" y="233002"/>
                  <a:pt x="280045" y="233002"/>
                </a:cubicBezTo>
                <a:lnTo>
                  <a:pt x="268858" y="233002"/>
                </a:lnTo>
                <a:cubicBezTo>
                  <a:pt x="266332" y="233002"/>
                  <a:pt x="264166" y="230837"/>
                  <a:pt x="264166" y="228673"/>
                </a:cubicBezTo>
                <a:cubicBezTo>
                  <a:pt x="264166" y="225788"/>
                  <a:pt x="266332" y="223984"/>
                  <a:pt x="268858" y="223984"/>
                </a:cubicBezTo>
                <a:lnTo>
                  <a:pt x="280045" y="223984"/>
                </a:lnTo>
                <a:cubicBezTo>
                  <a:pt x="285098" y="223984"/>
                  <a:pt x="289067" y="220017"/>
                  <a:pt x="289067" y="214967"/>
                </a:cubicBezTo>
                <a:lnTo>
                  <a:pt x="289067" y="203786"/>
                </a:lnTo>
                <a:lnTo>
                  <a:pt x="266332" y="203786"/>
                </a:lnTo>
                <a:cubicBezTo>
                  <a:pt x="264527" y="203786"/>
                  <a:pt x="262723" y="202704"/>
                  <a:pt x="262362" y="201261"/>
                </a:cubicBezTo>
                <a:lnTo>
                  <a:pt x="248648" y="172407"/>
                </a:lnTo>
                <a:cubicBezTo>
                  <a:pt x="248288" y="170964"/>
                  <a:pt x="248288" y="169521"/>
                  <a:pt x="249009" y="168079"/>
                </a:cubicBezTo>
                <a:cubicBezTo>
                  <a:pt x="249731" y="166997"/>
                  <a:pt x="251535" y="165914"/>
                  <a:pt x="252979" y="165914"/>
                </a:cubicBezTo>
                <a:lnTo>
                  <a:pt x="289067" y="165914"/>
                </a:lnTo>
                <a:lnTo>
                  <a:pt x="289067" y="152930"/>
                </a:lnTo>
                <a:cubicBezTo>
                  <a:pt x="289067" y="147880"/>
                  <a:pt x="285098" y="143913"/>
                  <a:pt x="280045" y="143913"/>
                </a:cubicBezTo>
                <a:lnTo>
                  <a:pt x="250814" y="143913"/>
                </a:lnTo>
                <a:lnTo>
                  <a:pt x="175389" y="143913"/>
                </a:lnTo>
                <a:cubicBezTo>
                  <a:pt x="172863" y="143913"/>
                  <a:pt x="171059" y="141748"/>
                  <a:pt x="171059" y="139223"/>
                </a:cubicBezTo>
                <a:lnTo>
                  <a:pt x="171059" y="83318"/>
                </a:lnTo>
                <a:cubicBezTo>
                  <a:pt x="171059" y="80793"/>
                  <a:pt x="172863" y="78989"/>
                  <a:pt x="175389" y="78989"/>
                </a:cubicBezTo>
                <a:lnTo>
                  <a:pt x="217613" y="78989"/>
                </a:lnTo>
                <a:lnTo>
                  <a:pt x="211117" y="64562"/>
                </a:lnTo>
                <a:cubicBezTo>
                  <a:pt x="209673" y="61316"/>
                  <a:pt x="206064" y="59152"/>
                  <a:pt x="202816" y="59152"/>
                </a:cubicBezTo>
                <a:lnTo>
                  <a:pt x="153015" y="59152"/>
                </a:lnTo>
                <a:lnTo>
                  <a:pt x="153015" y="184670"/>
                </a:lnTo>
                <a:lnTo>
                  <a:pt x="153015" y="223984"/>
                </a:lnTo>
                <a:lnTo>
                  <a:pt x="185133" y="223984"/>
                </a:lnTo>
                <a:cubicBezTo>
                  <a:pt x="187659" y="223984"/>
                  <a:pt x="189825" y="225788"/>
                  <a:pt x="189825" y="228673"/>
                </a:cubicBezTo>
                <a:cubicBezTo>
                  <a:pt x="189825" y="230837"/>
                  <a:pt x="187659" y="233002"/>
                  <a:pt x="185133" y="233002"/>
                </a:cubicBezTo>
                <a:lnTo>
                  <a:pt x="148323" y="233002"/>
                </a:lnTo>
                <a:lnTo>
                  <a:pt x="105378" y="233002"/>
                </a:lnTo>
                <a:cubicBezTo>
                  <a:pt x="103213" y="233002"/>
                  <a:pt x="101047" y="230837"/>
                  <a:pt x="101047" y="228673"/>
                </a:cubicBezTo>
                <a:cubicBezTo>
                  <a:pt x="101047" y="225788"/>
                  <a:pt x="103213" y="223984"/>
                  <a:pt x="105378" y="223984"/>
                </a:cubicBezTo>
                <a:lnTo>
                  <a:pt x="143992" y="223984"/>
                </a:lnTo>
                <a:lnTo>
                  <a:pt x="143992" y="189359"/>
                </a:lnTo>
                <a:lnTo>
                  <a:pt x="9022" y="189359"/>
                </a:lnTo>
                <a:lnTo>
                  <a:pt x="9022" y="223984"/>
                </a:lnTo>
                <a:lnTo>
                  <a:pt x="22014" y="223984"/>
                </a:lnTo>
                <a:cubicBezTo>
                  <a:pt x="24540" y="223984"/>
                  <a:pt x="26344" y="225788"/>
                  <a:pt x="26344" y="228673"/>
                </a:cubicBezTo>
                <a:cubicBezTo>
                  <a:pt x="26344" y="230837"/>
                  <a:pt x="24540" y="233002"/>
                  <a:pt x="22014" y="233002"/>
                </a:cubicBezTo>
                <a:lnTo>
                  <a:pt x="4691" y="233002"/>
                </a:lnTo>
                <a:cubicBezTo>
                  <a:pt x="2165" y="233002"/>
                  <a:pt x="0" y="230837"/>
                  <a:pt x="0" y="228673"/>
                </a:cubicBezTo>
                <a:lnTo>
                  <a:pt x="0" y="184670"/>
                </a:lnTo>
                <a:lnTo>
                  <a:pt x="0" y="4328"/>
                </a:lnTo>
                <a:cubicBezTo>
                  <a:pt x="0" y="1803"/>
                  <a:pt x="2165" y="0"/>
                  <a:pt x="4691" y="0"/>
                </a:cubicBezTo>
                <a:close/>
              </a:path>
            </a:pathLst>
          </a:custGeom>
          <a:solidFill>
            <a:schemeClr val="accent4"/>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2"/>
              </a:solidFill>
              <a:latin typeface="Arial"/>
              <a:ea typeface="Arial"/>
              <a:cs typeface="Arial"/>
              <a:sym typeface="Arial"/>
            </a:endParaRPr>
          </a:p>
        </p:txBody>
      </p:sp>
      <p:sp>
        <p:nvSpPr>
          <p:cNvPr id="264" name="Google Shape;264;p40"/>
          <p:cNvSpPr txBox="1"/>
          <p:nvPr/>
        </p:nvSpPr>
        <p:spPr>
          <a:xfrm>
            <a:off x="1693137" y="1685796"/>
            <a:ext cx="1168800" cy="4041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200">
                <a:solidFill>
                  <a:schemeClr val="dk2"/>
                </a:solidFill>
                <a:latin typeface="Arial"/>
                <a:ea typeface="Arial"/>
                <a:cs typeface="Arial"/>
                <a:sym typeface="Arial"/>
              </a:rPr>
              <a:t>Quality Inspector</a:t>
            </a:r>
            <a:endParaRPr sz="500"/>
          </a:p>
        </p:txBody>
      </p:sp>
      <p:sp>
        <p:nvSpPr>
          <p:cNvPr id="265" name="Google Shape;265;p40"/>
          <p:cNvSpPr/>
          <p:nvPr/>
        </p:nvSpPr>
        <p:spPr>
          <a:xfrm>
            <a:off x="5282818" y="1046091"/>
            <a:ext cx="708045" cy="601477"/>
          </a:xfrm>
          <a:custGeom>
            <a:rect b="b" l="l" r="r" t="t"/>
            <a:pathLst>
              <a:path extrusionOk="0" h="256814" w="302525">
                <a:moveTo>
                  <a:pt x="119229" y="225795"/>
                </a:moveTo>
                <a:lnTo>
                  <a:pt x="119229" y="247797"/>
                </a:lnTo>
                <a:lnTo>
                  <a:pt x="183329" y="247797"/>
                </a:lnTo>
                <a:lnTo>
                  <a:pt x="183329" y="225795"/>
                </a:lnTo>
                <a:lnTo>
                  <a:pt x="119229" y="225795"/>
                </a:lnTo>
                <a:close/>
                <a:moveTo>
                  <a:pt x="113876" y="185737"/>
                </a:moveTo>
                <a:lnTo>
                  <a:pt x="187094" y="185737"/>
                </a:lnTo>
                <a:cubicBezTo>
                  <a:pt x="189607" y="185737"/>
                  <a:pt x="191401" y="187569"/>
                  <a:pt x="191401" y="190133"/>
                </a:cubicBezTo>
                <a:cubicBezTo>
                  <a:pt x="191401" y="193064"/>
                  <a:pt x="189607" y="194896"/>
                  <a:pt x="187094" y="194896"/>
                </a:cubicBezTo>
                <a:lnTo>
                  <a:pt x="113876" y="194896"/>
                </a:lnTo>
                <a:cubicBezTo>
                  <a:pt x="111364" y="194896"/>
                  <a:pt x="109210" y="193064"/>
                  <a:pt x="109210" y="190133"/>
                </a:cubicBezTo>
                <a:cubicBezTo>
                  <a:pt x="109210" y="187569"/>
                  <a:pt x="111364" y="185737"/>
                  <a:pt x="113876" y="185737"/>
                </a:cubicBezTo>
                <a:close/>
                <a:moveTo>
                  <a:pt x="113876" y="155575"/>
                </a:moveTo>
                <a:lnTo>
                  <a:pt x="187094" y="155575"/>
                </a:lnTo>
                <a:cubicBezTo>
                  <a:pt x="189607" y="155575"/>
                  <a:pt x="191401" y="157692"/>
                  <a:pt x="191401" y="160161"/>
                </a:cubicBezTo>
                <a:cubicBezTo>
                  <a:pt x="191401" y="162631"/>
                  <a:pt x="189607" y="164747"/>
                  <a:pt x="187094" y="164747"/>
                </a:cubicBezTo>
                <a:lnTo>
                  <a:pt x="113876" y="164747"/>
                </a:lnTo>
                <a:cubicBezTo>
                  <a:pt x="111364" y="164747"/>
                  <a:pt x="109210" y="162631"/>
                  <a:pt x="109210" y="160161"/>
                </a:cubicBezTo>
                <a:cubicBezTo>
                  <a:pt x="109210" y="157692"/>
                  <a:pt x="111364" y="155575"/>
                  <a:pt x="113876" y="155575"/>
                </a:cubicBezTo>
                <a:close/>
                <a:moveTo>
                  <a:pt x="113876" y="123825"/>
                </a:moveTo>
                <a:lnTo>
                  <a:pt x="187094" y="123825"/>
                </a:lnTo>
                <a:cubicBezTo>
                  <a:pt x="189607" y="123825"/>
                  <a:pt x="191401" y="125942"/>
                  <a:pt x="191401" y="128411"/>
                </a:cubicBezTo>
                <a:cubicBezTo>
                  <a:pt x="191401" y="130881"/>
                  <a:pt x="189607" y="132997"/>
                  <a:pt x="187094" y="132997"/>
                </a:cubicBezTo>
                <a:lnTo>
                  <a:pt x="113876" y="132997"/>
                </a:lnTo>
                <a:cubicBezTo>
                  <a:pt x="111364" y="132997"/>
                  <a:pt x="109210" y="130881"/>
                  <a:pt x="109210" y="128411"/>
                </a:cubicBezTo>
                <a:cubicBezTo>
                  <a:pt x="109210" y="125942"/>
                  <a:pt x="111364" y="123825"/>
                  <a:pt x="113876" y="123825"/>
                </a:cubicBezTo>
                <a:close/>
                <a:moveTo>
                  <a:pt x="220060" y="102077"/>
                </a:moveTo>
                <a:lnTo>
                  <a:pt x="220060" y="124079"/>
                </a:lnTo>
                <a:lnTo>
                  <a:pt x="258592" y="124079"/>
                </a:lnTo>
                <a:cubicBezTo>
                  <a:pt x="261112" y="124079"/>
                  <a:pt x="263273" y="126243"/>
                  <a:pt x="263273" y="128768"/>
                </a:cubicBezTo>
                <a:cubicBezTo>
                  <a:pt x="263273" y="131293"/>
                  <a:pt x="261112" y="133457"/>
                  <a:pt x="258592" y="133457"/>
                </a:cubicBezTo>
                <a:lnTo>
                  <a:pt x="220060" y="133457"/>
                </a:lnTo>
                <a:lnTo>
                  <a:pt x="220060" y="155099"/>
                </a:lnTo>
                <a:lnTo>
                  <a:pt x="258592" y="155099"/>
                </a:lnTo>
                <a:cubicBezTo>
                  <a:pt x="261112" y="155099"/>
                  <a:pt x="263273" y="157263"/>
                  <a:pt x="263273" y="159788"/>
                </a:cubicBezTo>
                <a:cubicBezTo>
                  <a:pt x="263273" y="162313"/>
                  <a:pt x="261112" y="164477"/>
                  <a:pt x="258592" y="164477"/>
                </a:cubicBezTo>
                <a:lnTo>
                  <a:pt x="220060" y="164477"/>
                </a:lnTo>
                <a:lnTo>
                  <a:pt x="220060" y="185758"/>
                </a:lnTo>
                <a:lnTo>
                  <a:pt x="258592" y="185758"/>
                </a:lnTo>
                <a:cubicBezTo>
                  <a:pt x="261112" y="185758"/>
                  <a:pt x="263273" y="187561"/>
                  <a:pt x="263273" y="190086"/>
                </a:cubicBezTo>
                <a:cubicBezTo>
                  <a:pt x="263273" y="192972"/>
                  <a:pt x="261112" y="194775"/>
                  <a:pt x="258592" y="194775"/>
                </a:cubicBezTo>
                <a:lnTo>
                  <a:pt x="220060" y="194775"/>
                </a:lnTo>
                <a:lnTo>
                  <a:pt x="220060" y="216777"/>
                </a:lnTo>
                <a:lnTo>
                  <a:pt x="258592" y="216777"/>
                </a:lnTo>
                <a:cubicBezTo>
                  <a:pt x="261112" y="216777"/>
                  <a:pt x="263273" y="218942"/>
                  <a:pt x="263273" y="221466"/>
                </a:cubicBezTo>
                <a:cubicBezTo>
                  <a:pt x="263273" y="223631"/>
                  <a:pt x="261112" y="225795"/>
                  <a:pt x="258592" y="225795"/>
                </a:cubicBezTo>
                <a:lnTo>
                  <a:pt x="220060" y="225795"/>
                </a:lnTo>
                <a:lnTo>
                  <a:pt x="220060" y="247797"/>
                </a:lnTo>
                <a:lnTo>
                  <a:pt x="279478" y="247797"/>
                </a:lnTo>
                <a:lnTo>
                  <a:pt x="279478" y="102077"/>
                </a:lnTo>
                <a:lnTo>
                  <a:pt x="220060" y="102077"/>
                </a:lnTo>
                <a:close/>
                <a:moveTo>
                  <a:pt x="23079" y="102077"/>
                </a:moveTo>
                <a:lnTo>
                  <a:pt x="23079" y="247797"/>
                </a:lnTo>
                <a:lnTo>
                  <a:pt x="82497" y="247797"/>
                </a:lnTo>
                <a:lnTo>
                  <a:pt x="82497" y="225795"/>
                </a:lnTo>
                <a:lnTo>
                  <a:pt x="43965" y="225795"/>
                </a:lnTo>
                <a:cubicBezTo>
                  <a:pt x="41445" y="225795"/>
                  <a:pt x="39284" y="223631"/>
                  <a:pt x="39284" y="221466"/>
                </a:cubicBezTo>
                <a:cubicBezTo>
                  <a:pt x="39284" y="218942"/>
                  <a:pt x="41445" y="216777"/>
                  <a:pt x="43965" y="216777"/>
                </a:cubicBezTo>
                <a:lnTo>
                  <a:pt x="82497" y="216777"/>
                </a:lnTo>
                <a:lnTo>
                  <a:pt x="82497" y="194775"/>
                </a:lnTo>
                <a:lnTo>
                  <a:pt x="43965" y="194775"/>
                </a:lnTo>
                <a:cubicBezTo>
                  <a:pt x="41445" y="194775"/>
                  <a:pt x="39284" y="192972"/>
                  <a:pt x="39284" y="190086"/>
                </a:cubicBezTo>
                <a:cubicBezTo>
                  <a:pt x="39284" y="187561"/>
                  <a:pt x="41445" y="185758"/>
                  <a:pt x="43965" y="185758"/>
                </a:cubicBezTo>
                <a:lnTo>
                  <a:pt x="82497" y="185758"/>
                </a:lnTo>
                <a:lnTo>
                  <a:pt x="82497" y="164477"/>
                </a:lnTo>
                <a:lnTo>
                  <a:pt x="43965" y="164477"/>
                </a:lnTo>
                <a:cubicBezTo>
                  <a:pt x="41445" y="164477"/>
                  <a:pt x="39284" y="162313"/>
                  <a:pt x="39284" y="159788"/>
                </a:cubicBezTo>
                <a:cubicBezTo>
                  <a:pt x="39284" y="157263"/>
                  <a:pt x="41445" y="155099"/>
                  <a:pt x="43965" y="155099"/>
                </a:cubicBezTo>
                <a:lnTo>
                  <a:pt x="82497" y="155099"/>
                </a:lnTo>
                <a:lnTo>
                  <a:pt x="82497" y="133457"/>
                </a:lnTo>
                <a:lnTo>
                  <a:pt x="43965" y="133457"/>
                </a:lnTo>
                <a:cubicBezTo>
                  <a:pt x="41445" y="133457"/>
                  <a:pt x="39284" y="131293"/>
                  <a:pt x="39284" y="128768"/>
                </a:cubicBezTo>
                <a:cubicBezTo>
                  <a:pt x="39284" y="126243"/>
                  <a:pt x="41445" y="124079"/>
                  <a:pt x="43965" y="124079"/>
                </a:cubicBezTo>
                <a:lnTo>
                  <a:pt x="82497" y="124079"/>
                </a:lnTo>
                <a:lnTo>
                  <a:pt x="82497" y="102077"/>
                </a:lnTo>
                <a:lnTo>
                  <a:pt x="23079" y="102077"/>
                </a:lnTo>
                <a:close/>
                <a:moveTo>
                  <a:pt x="113876" y="93662"/>
                </a:moveTo>
                <a:lnTo>
                  <a:pt x="187094" y="93662"/>
                </a:lnTo>
                <a:cubicBezTo>
                  <a:pt x="189607" y="93662"/>
                  <a:pt x="191401" y="95860"/>
                  <a:pt x="191401" y="98425"/>
                </a:cubicBezTo>
                <a:cubicBezTo>
                  <a:pt x="191401" y="100989"/>
                  <a:pt x="189607" y="102821"/>
                  <a:pt x="187094" y="102821"/>
                </a:cubicBezTo>
                <a:lnTo>
                  <a:pt x="113876" y="102821"/>
                </a:lnTo>
                <a:cubicBezTo>
                  <a:pt x="111364" y="102821"/>
                  <a:pt x="109210" y="100989"/>
                  <a:pt x="109210" y="98425"/>
                </a:cubicBezTo>
                <a:cubicBezTo>
                  <a:pt x="109210" y="95860"/>
                  <a:pt x="111364" y="93662"/>
                  <a:pt x="113876" y="93662"/>
                </a:cubicBezTo>
                <a:close/>
                <a:moveTo>
                  <a:pt x="220060" y="71418"/>
                </a:moveTo>
                <a:lnTo>
                  <a:pt x="220060" y="93059"/>
                </a:lnTo>
                <a:lnTo>
                  <a:pt x="280918" y="93059"/>
                </a:lnTo>
                <a:lnTo>
                  <a:pt x="290641" y="71418"/>
                </a:lnTo>
                <a:lnTo>
                  <a:pt x="220060" y="71418"/>
                </a:lnTo>
                <a:close/>
                <a:moveTo>
                  <a:pt x="11555" y="71418"/>
                </a:moveTo>
                <a:lnTo>
                  <a:pt x="21278" y="93059"/>
                </a:lnTo>
                <a:lnTo>
                  <a:pt x="82497" y="93059"/>
                </a:lnTo>
                <a:lnTo>
                  <a:pt x="82497" y="71418"/>
                </a:lnTo>
                <a:lnTo>
                  <a:pt x="11555" y="71418"/>
                </a:lnTo>
                <a:close/>
                <a:moveTo>
                  <a:pt x="113876" y="61912"/>
                </a:moveTo>
                <a:lnTo>
                  <a:pt x="187094" y="61912"/>
                </a:lnTo>
                <a:cubicBezTo>
                  <a:pt x="189607" y="61912"/>
                  <a:pt x="191401" y="64029"/>
                  <a:pt x="191401" y="66498"/>
                </a:cubicBezTo>
                <a:cubicBezTo>
                  <a:pt x="191401" y="68968"/>
                  <a:pt x="189607" y="71084"/>
                  <a:pt x="187094" y="71084"/>
                </a:cubicBezTo>
                <a:lnTo>
                  <a:pt x="113876" y="71084"/>
                </a:lnTo>
                <a:cubicBezTo>
                  <a:pt x="111364" y="71084"/>
                  <a:pt x="109210" y="68968"/>
                  <a:pt x="109210" y="66498"/>
                </a:cubicBezTo>
                <a:cubicBezTo>
                  <a:pt x="109210" y="64029"/>
                  <a:pt x="111364" y="61912"/>
                  <a:pt x="113876" y="61912"/>
                </a:cubicBezTo>
                <a:close/>
                <a:moveTo>
                  <a:pt x="91860" y="40398"/>
                </a:moveTo>
                <a:lnTo>
                  <a:pt x="91860" y="247797"/>
                </a:lnTo>
                <a:lnTo>
                  <a:pt x="109866" y="247797"/>
                </a:lnTo>
                <a:lnTo>
                  <a:pt x="109866" y="221466"/>
                </a:lnTo>
                <a:cubicBezTo>
                  <a:pt x="109866" y="218942"/>
                  <a:pt x="112027" y="216777"/>
                  <a:pt x="114547" y="216777"/>
                </a:cubicBezTo>
                <a:lnTo>
                  <a:pt x="188010" y="216777"/>
                </a:lnTo>
                <a:cubicBezTo>
                  <a:pt x="190531" y="216777"/>
                  <a:pt x="192331" y="218942"/>
                  <a:pt x="192331" y="221466"/>
                </a:cubicBezTo>
                <a:lnTo>
                  <a:pt x="192331" y="247797"/>
                </a:lnTo>
                <a:lnTo>
                  <a:pt x="210697" y="247797"/>
                </a:lnTo>
                <a:lnTo>
                  <a:pt x="210697" y="40398"/>
                </a:lnTo>
                <a:lnTo>
                  <a:pt x="91860" y="40398"/>
                </a:lnTo>
                <a:close/>
                <a:moveTo>
                  <a:pt x="80336" y="9378"/>
                </a:moveTo>
                <a:lnTo>
                  <a:pt x="90059" y="31380"/>
                </a:lnTo>
                <a:lnTo>
                  <a:pt x="212498" y="31380"/>
                </a:lnTo>
                <a:lnTo>
                  <a:pt x="222221" y="9378"/>
                </a:lnTo>
                <a:lnTo>
                  <a:pt x="80336" y="9378"/>
                </a:lnTo>
                <a:close/>
                <a:moveTo>
                  <a:pt x="73494" y="0"/>
                </a:moveTo>
                <a:lnTo>
                  <a:pt x="229423" y="0"/>
                </a:lnTo>
                <a:cubicBezTo>
                  <a:pt x="230863" y="0"/>
                  <a:pt x="232304" y="1082"/>
                  <a:pt x="233024" y="2164"/>
                </a:cubicBezTo>
                <a:cubicBezTo>
                  <a:pt x="233744" y="3607"/>
                  <a:pt x="233744" y="5050"/>
                  <a:pt x="233384" y="6853"/>
                </a:cubicBezTo>
                <a:lnTo>
                  <a:pt x="220060" y="36791"/>
                </a:lnTo>
                <a:lnTo>
                  <a:pt x="220060" y="62040"/>
                </a:lnTo>
                <a:lnTo>
                  <a:pt x="297844" y="62040"/>
                </a:lnTo>
                <a:cubicBezTo>
                  <a:pt x="299284" y="62040"/>
                  <a:pt x="301085" y="62761"/>
                  <a:pt x="301805" y="64204"/>
                </a:cubicBezTo>
                <a:cubicBezTo>
                  <a:pt x="302525" y="65646"/>
                  <a:pt x="302525" y="67089"/>
                  <a:pt x="302165" y="68532"/>
                </a:cubicBezTo>
                <a:lnTo>
                  <a:pt x="288481" y="98470"/>
                </a:lnTo>
                <a:lnTo>
                  <a:pt x="288481" y="247797"/>
                </a:lnTo>
                <a:lnTo>
                  <a:pt x="297844" y="247797"/>
                </a:lnTo>
                <a:cubicBezTo>
                  <a:pt x="300364" y="247797"/>
                  <a:pt x="302525" y="249601"/>
                  <a:pt x="302525" y="252125"/>
                </a:cubicBezTo>
                <a:cubicBezTo>
                  <a:pt x="302525" y="255011"/>
                  <a:pt x="300364" y="256814"/>
                  <a:pt x="297844" y="256814"/>
                </a:cubicBezTo>
                <a:lnTo>
                  <a:pt x="284159" y="256814"/>
                </a:lnTo>
                <a:lnTo>
                  <a:pt x="215378" y="256814"/>
                </a:lnTo>
                <a:lnTo>
                  <a:pt x="188010" y="256814"/>
                </a:lnTo>
                <a:lnTo>
                  <a:pt x="114547" y="256814"/>
                </a:lnTo>
                <a:lnTo>
                  <a:pt x="87179" y="256814"/>
                </a:lnTo>
                <a:lnTo>
                  <a:pt x="18397" y="256814"/>
                </a:lnTo>
                <a:lnTo>
                  <a:pt x="4713" y="256814"/>
                </a:lnTo>
                <a:cubicBezTo>
                  <a:pt x="2193" y="256814"/>
                  <a:pt x="32" y="255011"/>
                  <a:pt x="32" y="252125"/>
                </a:cubicBezTo>
                <a:cubicBezTo>
                  <a:pt x="32" y="249601"/>
                  <a:pt x="2193" y="247797"/>
                  <a:pt x="4713" y="247797"/>
                </a:cubicBezTo>
                <a:lnTo>
                  <a:pt x="13716" y="247797"/>
                </a:lnTo>
                <a:lnTo>
                  <a:pt x="13716" y="98470"/>
                </a:lnTo>
                <a:lnTo>
                  <a:pt x="392" y="68532"/>
                </a:lnTo>
                <a:cubicBezTo>
                  <a:pt x="-328" y="67089"/>
                  <a:pt x="32" y="65646"/>
                  <a:pt x="752" y="64204"/>
                </a:cubicBezTo>
                <a:cubicBezTo>
                  <a:pt x="1832" y="62761"/>
                  <a:pt x="3273" y="62040"/>
                  <a:pt x="4713" y="62040"/>
                </a:cubicBezTo>
                <a:lnTo>
                  <a:pt x="82497" y="62040"/>
                </a:lnTo>
                <a:lnTo>
                  <a:pt x="82497" y="36791"/>
                </a:lnTo>
                <a:lnTo>
                  <a:pt x="69173" y="6853"/>
                </a:lnTo>
                <a:cubicBezTo>
                  <a:pt x="68453" y="5050"/>
                  <a:pt x="68813" y="3607"/>
                  <a:pt x="69533" y="2164"/>
                </a:cubicBezTo>
                <a:cubicBezTo>
                  <a:pt x="70253" y="1082"/>
                  <a:pt x="72054" y="0"/>
                  <a:pt x="73494" y="0"/>
                </a:cubicBezTo>
                <a:close/>
              </a:path>
            </a:pathLst>
          </a:custGeom>
          <a:solidFill>
            <a:schemeClr val="accent2"/>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 name="Google Shape;266;p40"/>
          <p:cNvSpPr txBox="1"/>
          <p:nvPr/>
        </p:nvSpPr>
        <p:spPr>
          <a:xfrm>
            <a:off x="3814217" y="2963392"/>
            <a:ext cx="955200" cy="4041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200">
                <a:solidFill>
                  <a:schemeClr val="dk2"/>
                </a:solidFill>
                <a:latin typeface="Arial"/>
                <a:ea typeface="Arial"/>
                <a:cs typeface="Arial"/>
                <a:sym typeface="Arial"/>
              </a:rPr>
              <a:t>SHIP TO PORT</a:t>
            </a:r>
            <a:endParaRPr sz="500"/>
          </a:p>
        </p:txBody>
      </p:sp>
      <p:sp>
        <p:nvSpPr>
          <p:cNvPr id="267" name="Google Shape;267;p40"/>
          <p:cNvSpPr txBox="1"/>
          <p:nvPr/>
        </p:nvSpPr>
        <p:spPr>
          <a:xfrm>
            <a:off x="5000998" y="696725"/>
            <a:ext cx="1271700" cy="3732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100">
                <a:solidFill>
                  <a:schemeClr val="dk2"/>
                </a:solidFill>
                <a:latin typeface="Arial"/>
                <a:ea typeface="Arial"/>
                <a:cs typeface="Arial"/>
                <a:sym typeface="Arial"/>
              </a:rPr>
              <a:t>CUSTOMS OFFICER</a:t>
            </a:r>
            <a:endParaRPr sz="400"/>
          </a:p>
        </p:txBody>
      </p:sp>
      <p:sp>
        <p:nvSpPr>
          <p:cNvPr id="268" name="Google Shape;268;p40"/>
          <p:cNvSpPr/>
          <p:nvPr/>
        </p:nvSpPr>
        <p:spPr>
          <a:xfrm>
            <a:off x="7236513" y="1946949"/>
            <a:ext cx="598074" cy="601477"/>
          </a:xfrm>
          <a:custGeom>
            <a:rect b="b" l="l" r="r" t="t"/>
            <a:pathLst>
              <a:path extrusionOk="0" h="294910" w="293328">
                <a:moveTo>
                  <a:pt x="181898" y="267890"/>
                </a:moveTo>
                <a:cubicBezTo>
                  <a:pt x="176822" y="267890"/>
                  <a:pt x="172834" y="271907"/>
                  <a:pt x="172834" y="276653"/>
                </a:cubicBezTo>
                <a:cubicBezTo>
                  <a:pt x="172834" y="281765"/>
                  <a:pt x="176822" y="285782"/>
                  <a:pt x="181898" y="285782"/>
                </a:cubicBezTo>
                <a:cubicBezTo>
                  <a:pt x="186611" y="285782"/>
                  <a:pt x="190599" y="281765"/>
                  <a:pt x="190599" y="276653"/>
                </a:cubicBezTo>
                <a:cubicBezTo>
                  <a:pt x="190599" y="271907"/>
                  <a:pt x="186611" y="267890"/>
                  <a:pt x="181898" y="267890"/>
                </a:cubicBezTo>
                <a:close/>
                <a:moveTo>
                  <a:pt x="113377" y="267890"/>
                </a:moveTo>
                <a:cubicBezTo>
                  <a:pt x="107939" y="267890"/>
                  <a:pt x="103951" y="271907"/>
                  <a:pt x="103951" y="276653"/>
                </a:cubicBezTo>
                <a:cubicBezTo>
                  <a:pt x="103951" y="281765"/>
                  <a:pt x="107939" y="285782"/>
                  <a:pt x="113377" y="285782"/>
                </a:cubicBezTo>
                <a:cubicBezTo>
                  <a:pt x="118090" y="285782"/>
                  <a:pt x="122078" y="281765"/>
                  <a:pt x="122078" y="276653"/>
                </a:cubicBezTo>
                <a:cubicBezTo>
                  <a:pt x="122078" y="271907"/>
                  <a:pt x="118090" y="267890"/>
                  <a:pt x="113377" y="267890"/>
                </a:cubicBezTo>
                <a:close/>
                <a:moveTo>
                  <a:pt x="113377" y="258762"/>
                </a:moveTo>
                <a:cubicBezTo>
                  <a:pt x="121353" y="258762"/>
                  <a:pt x="128242" y="264604"/>
                  <a:pt x="130417" y="272272"/>
                </a:cubicBezTo>
                <a:lnTo>
                  <a:pt x="164496" y="272272"/>
                </a:lnTo>
                <a:cubicBezTo>
                  <a:pt x="166309" y="264604"/>
                  <a:pt x="173559" y="258762"/>
                  <a:pt x="181898" y="258762"/>
                </a:cubicBezTo>
                <a:cubicBezTo>
                  <a:pt x="191687" y="258762"/>
                  <a:pt x="199663" y="266795"/>
                  <a:pt x="199663" y="276653"/>
                </a:cubicBezTo>
                <a:cubicBezTo>
                  <a:pt x="199663" y="286512"/>
                  <a:pt x="191687" y="294910"/>
                  <a:pt x="181898" y="294910"/>
                </a:cubicBezTo>
                <a:cubicBezTo>
                  <a:pt x="173559" y="294910"/>
                  <a:pt x="166309" y="289068"/>
                  <a:pt x="164496" y="281400"/>
                </a:cubicBezTo>
                <a:lnTo>
                  <a:pt x="130417" y="281400"/>
                </a:lnTo>
                <a:cubicBezTo>
                  <a:pt x="128242" y="289068"/>
                  <a:pt x="121353" y="294910"/>
                  <a:pt x="113377" y="294910"/>
                </a:cubicBezTo>
                <a:cubicBezTo>
                  <a:pt x="103226" y="294910"/>
                  <a:pt x="95250" y="286512"/>
                  <a:pt x="95250" y="276653"/>
                </a:cubicBezTo>
                <a:cubicBezTo>
                  <a:pt x="95250" y="266795"/>
                  <a:pt x="103226" y="258762"/>
                  <a:pt x="113377" y="258762"/>
                </a:cubicBezTo>
                <a:close/>
                <a:moveTo>
                  <a:pt x="181584" y="197478"/>
                </a:moveTo>
                <a:lnTo>
                  <a:pt x="173639" y="239826"/>
                </a:lnTo>
                <a:lnTo>
                  <a:pt x="191335" y="239826"/>
                </a:lnTo>
                <a:cubicBezTo>
                  <a:pt x="194946" y="239826"/>
                  <a:pt x="198196" y="237655"/>
                  <a:pt x="199641" y="234035"/>
                </a:cubicBezTo>
                <a:lnTo>
                  <a:pt x="212281" y="201460"/>
                </a:lnTo>
                <a:lnTo>
                  <a:pt x="181584" y="197478"/>
                </a:lnTo>
                <a:close/>
                <a:moveTo>
                  <a:pt x="140053" y="192049"/>
                </a:moveTo>
                <a:lnTo>
                  <a:pt x="134997" y="239826"/>
                </a:lnTo>
                <a:lnTo>
                  <a:pt x="164611" y="239826"/>
                </a:lnTo>
                <a:lnTo>
                  <a:pt x="172917" y="196393"/>
                </a:lnTo>
                <a:lnTo>
                  <a:pt x="140053" y="192049"/>
                </a:lnTo>
                <a:close/>
                <a:moveTo>
                  <a:pt x="99245" y="187344"/>
                </a:moveTo>
                <a:lnTo>
                  <a:pt x="99245" y="231140"/>
                </a:lnTo>
                <a:cubicBezTo>
                  <a:pt x="99245" y="235845"/>
                  <a:pt x="103217" y="239826"/>
                  <a:pt x="107912" y="239826"/>
                </a:cubicBezTo>
                <a:lnTo>
                  <a:pt x="125969" y="239826"/>
                </a:lnTo>
                <a:lnTo>
                  <a:pt x="131386" y="191325"/>
                </a:lnTo>
                <a:lnTo>
                  <a:pt x="99245" y="187344"/>
                </a:lnTo>
                <a:close/>
                <a:moveTo>
                  <a:pt x="75771" y="158750"/>
                </a:moveTo>
                <a:cubicBezTo>
                  <a:pt x="87327" y="158750"/>
                  <a:pt x="96717" y="167075"/>
                  <a:pt x="98884" y="177933"/>
                </a:cubicBezTo>
                <a:lnTo>
                  <a:pt x="219142" y="193497"/>
                </a:lnTo>
                <a:cubicBezTo>
                  <a:pt x="220587" y="193497"/>
                  <a:pt x="221670" y="194221"/>
                  <a:pt x="222754" y="195307"/>
                </a:cubicBezTo>
                <a:cubicBezTo>
                  <a:pt x="223115" y="196393"/>
                  <a:pt x="223476" y="198202"/>
                  <a:pt x="222754" y="199288"/>
                </a:cubicBezTo>
                <a:lnTo>
                  <a:pt x="207947" y="237655"/>
                </a:lnTo>
                <a:cubicBezTo>
                  <a:pt x="205058" y="244532"/>
                  <a:pt x="198919" y="248875"/>
                  <a:pt x="191335" y="248875"/>
                </a:cubicBezTo>
                <a:lnTo>
                  <a:pt x="107912" y="248875"/>
                </a:lnTo>
                <a:cubicBezTo>
                  <a:pt x="98161" y="248875"/>
                  <a:pt x="90216" y="240912"/>
                  <a:pt x="90216" y="231140"/>
                </a:cubicBezTo>
                <a:lnTo>
                  <a:pt x="90216" y="181915"/>
                </a:lnTo>
                <a:cubicBezTo>
                  <a:pt x="90216" y="174314"/>
                  <a:pt x="83716" y="167799"/>
                  <a:pt x="75771" y="167799"/>
                </a:cubicBezTo>
                <a:cubicBezTo>
                  <a:pt x="73604" y="167799"/>
                  <a:pt x="71437" y="165627"/>
                  <a:pt x="71437" y="163093"/>
                </a:cubicBezTo>
                <a:cubicBezTo>
                  <a:pt x="71437" y="160922"/>
                  <a:pt x="73604" y="158750"/>
                  <a:pt x="75771" y="158750"/>
                </a:cubicBezTo>
                <a:close/>
                <a:moveTo>
                  <a:pt x="222153" y="103527"/>
                </a:moveTo>
                <a:lnTo>
                  <a:pt x="222153" y="104965"/>
                </a:lnTo>
                <a:cubicBezTo>
                  <a:pt x="222153" y="115749"/>
                  <a:pt x="230780" y="124377"/>
                  <a:pt x="241564" y="124377"/>
                </a:cubicBezTo>
                <a:lnTo>
                  <a:pt x="265289" y="124377"/>
                </a:lnTo>
                <a:cubicBezTo>
                  <a:pt x="276073" y="124377"/>
                  <a:pt x="284341" y="115749"/>
                  <a:pt x="284341" y="104965"/>
                </a:cubicBezTo>
                <a:lnTo>
                  <a:pt x="284341" y="103527"/>
                </a:lnTo>
                <a:lnTo>
                  <a:pt x="222153" y="103527"/>
                </a:lnTo>
                <a:close/>
                <a:moveTo>
                  <a:pt x="150978" y="103527"/>
                </a:moveTo>
                <a:lnTo>
                  <a:pt x="150978" y="104965"/>
                </a:lnTo>
                <a:cubicBezTo>
                  <a:pt x="150978" y="115749"/>
                  <a:pt x="159964" y="124377"/>
                  <a:pt x="170389" y="124377"/>
                </a:cubicBezTo>
                <a:lnTo>
                  <a:pt x="194114" y="124377"/>
                </a:lnTo>
                <a:cubicBezTo>
                  <a:pt x="204898" y="124377"/>
                  <a:pt x="213525" y="115749"/>
                  <a:pt x="213525" y="104965"/>
                </a:cubicBezTo>
                <a:lnTo>
                  <a:pt x="213525" y="103527"/>
                </a:lnTo>
                <a:lnTo>
                  <a:pt x="150978" y="103527"/>
                </a:lnTo>
                <a:close/>
                <a:moveTo>
                  <a:pt x="80162" y="103527"/>
                </a:moveTo>
                <a:lnTo>
                  <a:pt x="80162" y="104965"/>
                </a:lnTo>
                <a:cubicBezTo>
                  <a:pt x="80162" y="115749"/>
                  <a:pt x="88789" y="124377"/>
                  <a:pt x="99214" y="124377"/>
                </a:cubicBezTo>
                <a:lnTo>
                  <a:pt x="122939" y="124377"/>
                </a:lnTo>
                <a:cubicBezTo>
                  <a:pt x="133723" y="124377"/>
                  <a:pt x="142350" y="115749"/>
                  <a:pt x="142350" y="104965"/>
                </a:cubicBezTo>
                <a:lnTo>
                  <a:pt x="142350" y="103527"/>
                </a:lnTo>
                <a:lnTo>
                  <a:pt x="80162" y="103527"/>
                </a:lnTo>
                <a:close/>
                <a:moveTo>
                  <a:pt x="8987" y="103527"/>
                </a:moveTo>
                <a:lnTo>
                  <a:pt x="8987" y="104965"/>
                </a:lnTo>
                <a:cubicBezTo>
                  <a:pt x="8987" y="115749"/>
                  <a:pt x="17614" y="124377"/>
                  <a:pt x="28398" y="124377"/>
                </a:cubicBezTo>
                <a:lnTo>
                  <a:pt x="51764" y="124377"/>
                </a:lnTo>
                <a:cubicBezTo>
                  <a:pt x="62548" y="124377"/>
                  <a:pt x="71175" y="115749"/>
                  <a:pt x="71175" y="104965"/>
                </a:cubicBezTo>
                <a:lnTo>
                  <a:pt x="71175" y="103527"/>
                </a:lnTo>
                <a:lnTo>
                  <a:pt x="8987" y="103527"/>
                </a:lnTo>
                <a:close/>
                <a:moveTo>
                  <a:pt x="207414" y="68299"/>
                </a:moveTo>
                <a:lnTo>
                  <a:pt x="220715" y="94900"/>
                </a:lnTo>
                <a:lnTo>
                  <a:pt x="278230" y="94900"/>
                </a:lnTo>
                <a:lnTo>
                  <a:pt x="251270" y="68299"/>
                </a:lnTo>
                <a:lnTo>
                  <a:pt x="207414" y="68299"/>
                </a:lnTo>
                <a:close/>
                <a:moveTo>
                  <a:pt x="150978" y="68299"/>
                </a:moveTo>
                <a:lnTo>
                  <a:pt x="150978" y="94900"/>
                </a:lnTo>
                <a:lnTo>
                  <a:pt x="210650" y="94900"/>
                </a:lnTo>
                <a:lnTo>
                  <a:pt x="197349" y="68299"/>
                </a:lnTo>
                <a:lnTo>
                  <a:pt x="150978" y="68299"/>
                </a:lnTo>
                <a:close/>
                <a:moveTo>
                  <a:pt x="95979" y="68299"/>
                </a:moveTo>
                <a:lnTo>
                  <a:pt x="82678" y="94900"/>
                </a:lnTo>
                <a:lnTo>
                  <a:pt x="142350" y="94900"/>
                </a:lnTo>
                <a:lnTo>
                  <a:pt x="142350" y="68299"/>
                </a:lnTo>
                <a:lnTo>
                  <a:pt x="95979" y="68299"/>
                </a:lnTo>
                <a:close/>
                <a:moveTo>
                  <a:pt x="41698" y="68299"/>
                </a:moveTo>
                <a:lnTo>
                  <a:pt x="15098" y="94900"/>
                </a:lnTo>
                <a:lnTo>
                  <a:pt x="72972" y="94900"/>
                </a:lnTo>
                <a:lnTo>
                  <a:pt x="85913" y="68299"/>
                </a:lnTo>
                <a:lnTo>
                  <a:pt x="41698" y="68299"/>
                </a:lnTo>
                <a:close/>
                <a:moveTo>
                  <a:pt x="220541" y="31627"/>
                </a:moveTo>
                <a:cubicBezTo>
                  <a:pt x="222006" y="30162"/>
                  <a:pt x="225303" y="30162"/>
                  <a:pt x="226768" y="31627"/>
                </a:cubicBezTo>
                <a:cubicBezTo>
                  <a:pt x="227501" y="32360"/>
                  <a:pt x="228234" y="33825"/>
                  <a:pt x="228234" y="34924"/>
                </a:cubicBezTo>
                <a:cubicBezTo>
                  <a:pt x="228234" y="36024"/>
                  <a:pt x="227501" y="37123"/>
                  <a:pt x="226768" y="37855"/>
                </a:cubicBezTo>
                <a:cubicBezTo>
                  <a:pt x="226036" y="38954"/>
                  <a:pt x="224570" y="39321"/>
                  <a:pt x="223471" y="39321"/>
                </a:cubicBezTo>
                <a:cubicBezTo>
                  <a:pt x="222372" y="39321"/>
                  <a:pt x="221273" y="38954"/>
                  <a:pt x="220541" y="37855"/>
                </a:cubicBezTo>
                <a:cubicBezTo>
                  <a:pt x="219441" y="37123"/>
                  <a:pt x="219075" y="36024"/>
                  <a:pt x="219075" y="34924"/>
                </a:cubicBezTo>
                <a:cubicBezTo>
                  <a:pt x="219075" y="33825"/>
                  <a:pt x="219441" y="32726"/>
                  <a:pt x="220541" y="31627"/>
                </a:cubicBezTo>
                <a:close/>
                <a:moveTo>
                  <a:pt x="166566" y="31627"/>
                </a:moveTo>
                <a:cubicBezTo>
                  <a:pt x="168397" y="30162"/>
                  <a:pt x="171328" y="30162"/>
                  <a:pt x="173160" y="31627"/>
                </a:cubicBezTo>
                <a:cubicBezTo>
                  <a:pt x="173892" y="32360"/>
                  <a:pt x="174259" y="33825"/>
                  <a:pt x="174259" y="34558"/>
                </a:cubicBezTo>
                <a:cubicBezTo>
                  <a:pt x="174259" y="36024"/>
                  <a:pt x="173892" y="37123"/>
                  <a:pt x="173160" y="37855"/>
                </a:cubicBezTo>
                <a:cubicBezTo>
                  <a:pt x="172061" y="38954"/>
                  <a:pt x="170962" y="39321"/>
                  <a:pt x="169863" y="39321"/>
                </a:cubicBezTo>
                <a:cubicBezTo>
                  <a:pt x="168764" y="39321"/>
                  <a:pt x="167298" y="38954"/>
                  <a:pt x="166566" y="37855"/>
                </a:cubicBezTo>
                <a:cubicBezTo>
                  <a:pt x="165833" y="37123"/>
                  <a:pt x="165100" y="36024"/>
                  <a:pt x="165100" y="34558"/>
                </a:cubicBezTo>
                <a:cubicBezTo>
                  <a:pt x="165100" y="33825"/>
                  <a:pt x="165833" y="32360"/>
                  <a:pt x="166566" y="31627"/>
                </a:cubicBezTo>
                <a:close/>
                <a:moveTo>
                  <a:pt x="196659" y="30162"/>
                </a:moveTo>
                <a:cubicBezTo>
                  <a:pt x="199326" y="30162"/>
                  <a:pt x="201231" y="32360"/>
                  <a:pt x="201231" y="34924"/>
                </a:cubicBezTo>
                <a:cubicBezTo>
                  <a:pt x="201231" y="37489"/>
                  <a:pt x="199326" y="39321"/>
                  <a:pt x="196659" y="39321"/>
                </a:cubicBezTo>
                <a:cubicBezTo>
                  <a:pt x="193992" y="39321"/>
                  <a:pt x="192087" y="37489"/>
                  <a:pt x="192087" y="34924"/>
                </a:cubicBezTo>
                <a:cubicBezTo>
                  <a:pt x="192087" y="32360"/>
                  <a:pt x="193992" y="30162"/>
                  <a:pt x="196659" y="30162"/>
                </a:cubicBezTo>
                <a:close/>
                <a:moveTo>
                  <a:pt x="44574" y="8627"/>
                </a:moveTo>
                <a:lnTo>
                  <a:pt x="44574" y="59313"/>
                </a:lnTo>
                <a:lnTo>
                  <a:pt x="248753" y="59313"/>
                </a:lnTo>
                <a:lnTo>
                  <a:pt x="248753" y="8627"/>
                </a:lnTo>
                <a:lnTo>
                  <a:pt x="44574" y="8627"/>
                </a:lnTo>
                <a:close/>
                <a:moveTo>
                  <a:pt x="40261" y="0"/>
                </a:moveTo>
                <a:lnTo>
                  <a:pt x="253426" y="0"/>
                </a:lnTo>
                <a:cubicBezTo>
                  <a:pt x="255943" y="0"/>
                  <a:pt x="257740" y="1797"/>
                  <a:pt x="257740" y="4314"/>
                </a:cubicBezTo>
                <a:lnTo>
                  <a:pt x="257740" y="61829"/>
                </a:lnTo>
                <a:lnTo>
                  <a:pt x="291890" y="95978"/>
                </a:lnTo>
                <a:cubicBezTo>
                  <a:pt x="292609" y="96697"/>
                  <a:pt x="293328" y="98135"/>
                  <a:pt x="293328" y="99214"/>
                </a:cubicBezTo>
                <a:lnTo>
                  <a:pt x="293328" y="104965"/>
                </a:lnTo>
                <a:cubicBezTo>
                  <a:pt x="293328" y="120782"/>
                  <a:pt x="280746" y="133004"/>
                  <a:pt x="265289" y="133004"/>
                </a:cubicBezTo>
                <a:lnTo>
                  <a:pt x="257740" y="133004"/>
                </a:lnTo>
                <a:lnTo>
                  <a:pt x="257740" y="288654"/>
                </a:lnTo>
                <a:cubicBezTo>
                  <a:pt x="257740" y="291530"/>
                  <a:pt x="255943" y="293328"/>
                  <a:pt x="253426" y="293328"/>
                </a:cubicBezTo>
                <a:lnTo>
                  <a:pt x="212087" y="293328"/>
                </a:lnTo>
                <a:cubicBezTo>
                  <a:pt x="209212" y="293328"/>
                  <a:pt x="207414" y="291530"/>
                  <a:pt x="207414" y="288654"/>
                </a:cubicBezTo>
                <a:cubicBezTo>
                  <a:pt x="207414" y="286498"/>
                  <a:pt x="209212" y="284341"/>
                  <a:pt x="212087" y="284341"/>
                </a:cubicBezTo>
                <a:lnTo>
                  <a:pt x="248753" y="284341"/>
                </a:lnTo>
                <a:lnTo>
                  <a:pt x="248753" y="133004"/>
                </a:lnTo>
                <a:lnTo>
                  <a:pt x="241564" y="133004"/>
                </a:lnTo>
                <a:cubicBezTo>
                  <a:pt x="231499" y="133004"/>
                  <a:pt x="222872" y="127971"/>
                  <a:pt x="217839" y="120063"/>
                </a:cubicBezTo>
                <a:cubicBezTo>
                  <a:pt x="212806" y="127971"/>
                  <a:pt x="204179" y="133004"/>
                  <a:pt x="194114" y="133004"/>
                </a:cubicBezTo>
                <a:lnTo>
                  <a:pt x="170389" y="133004"/>
                </a:lnTo>
                <a:cubicBezTo>
                  <a:pt x="160324" y="133004"/>
                  <a:pt x="151696" y="127971"/>
                  <a:pt x="146664" y="120063"/>
                </a:cubicBezTo>
                <a:cubicBezTo>
                  <a:pt x="141631" y="127971"/>
                  <a:pt x="133004" y="133004"/>
                  <a:pt x="122939" y="133004"/>
                </a:cubicBezTo>
                <a:lnTo>
                  <a:pt x="99214" y="133004"/>
                </a:lnTo>
                <a:cubicBezTo>
                  <a:pt x="89148" y="133004"/>
                  <a:pt x="80521" y="127971"/>
                  <a:pt x="75489" y="120063"/>
                </a:cubicBezTo>
                <a:cubicBezTo>
                  <a:pt x="70456" y="127971"/>
                  <a:pt x="61829" y="133004"/>
                  <a:pt x="51764" y="133004"/>
                </a:cubicBezTo>
                <a:lnTo>
                  <a:pt x="44574" y="133004"/>
                </a:lnTo>
                <a:lnTo>
                  <a:pt x="44574" y="284341"/>
                </a:lnTo>
                <a:lnTo>
                  <a:pt x="81600" y="284341"/>
                </a:lnTo>
                <a:cubicBezTo>
                  <a:pt x="84116" y="284341"/>
                  <a:pt x="85913" y="286498"/>
                  <a:pt x="85913" y="288654"/>
                </a:cubicBezTo>
                <a:cubicBezTo>
                  <a:pt x="85913" y="291530"/>
                  <a:pt x="84116" y="293328"/>
                  <a:pt x="81600" y="293328"/>
                </a:cubicBezTo>
                <a:lnTo>
                  <a:pt x="40261" y="293328"/>
                </a:lnTo>
                <a:cubicBezTo>
                  <a:pt x="37385" y="293328"/>
                  <a:pt x="35587" y="291530"/>
                  <a:pt x="35587" y="288654"/>
                </a:cubicBezTo>
                <a:lnTo>
                  <a:pt x="35587" y="133004"/>
                </a:lnTo>
                <a:lnTo>
                  <a:pt x="28398" y="133004"/>
                </a:lnTo>
                <a:cubicBezTo>
                  <a:pt x="12581" y="133004"/>
                  <a:pt x="0" y="120782"/>
                  <a:pt x="0" y="104965"/>
                </a:cubicBezTo>
                <a:lnTo>
                  <a:pt x="0" y="99214"/>
                </a:lnTo>
                <a:cubicBezTo>
                  <a:pt x="0" y="98135"/>
                  <a:pt x="359" y="96697"/>
                  <a:pt x="1078" y="95978"/>
                </a:cubicBezTo>
                <a:lnTo>
                  <a:pt x="35587" y="61829"/>
                </a:lnTo>
                <a:lnTo>
                  <a:pt x="35587" y="4314"/>
                </a:lnTo>
                <a:cubicBezTo>
                  <a:pt x="35587" y="1797"/>
                  <a:pt x="37385" y="0"/>
                  <a:pt x="40261" y="0"/>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 name="Google Shape;269;p40"/>
          <p:cNvSpPr txBox="1"/>
          <p:nvPr/>
        </p:nvSpPr>
        <p:spPr>
          <a:xfrm>
            <a:off x="7236525" y="3314875"/>
            <a:ext cx="955200" cy="2193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200">
                <a:solidFill>
                  <a:schemeClr val="dk2"/>
                </a:solidFill>
                <a:latin typeface="Arial"/>
                <a:ea typeface="Arial"/>
                <a:cs typeface="Arial"/>
                <a:sym typeface="Arial"/>
              </a:rPr>
              <a:t>CONSUMR</a:t>
            </a:r>
            <a:endParaRPr sz="500"/>
          </a:p>
        </p:txBody>
      </p:sp>
      <p:sp>
        <p:nvSpPr>
          <p:cNvPr id="270" name="Google Shape;270;p40"/>
          <p:cNvSpPr/>
          <p:nvPr/>
        </p:nvSpPr>
        <p:spPr>
          <a:xfrm>
            <a:off x="1931713" y="964563"/>
            <a:ext cx="605521" cy="601466"/>
          </a:xfrm>
          <a:custGeom>
            <a:rect b="b" l="l" r="r" t="t"/>
            <a:pathLst>
              <a:path extrusionOk="0" h="285393" w="286977">
                <a:moveTo>
                  <a:pt x="223471" y="246063"/>
                </a:moveTo>
                <a:cubicBezTo>
                  <a:pt x="226036" y="246063"/>
                  <a:pt x="228234" y="248208"/>
                  <a:pt x="228234" y="250711"/>
                </a:cubicBezTo>
                <a:lnTo>
                  <a:pt x="228234" y="281102"/>
                </a:lnTo>
                <a:cubicBezTo>
                  <a:pt x="228234" y="283247"/>
                  <a:pt x="226036" y="285393"/>
                  <a:pt x="223471" y="285393"/>
                </a:cubicBezTo>
                <a:cubicBezTo>
                  <a:pt x="221273" y="285393"/>
                  <a:pt x="219075" y="283247"/>
                  <a:pt x="219075" y="281102"/>
                </a:cubicBezTo>
                <a:lnTo>
                  <a:pt x="219075" y="250711"/>
                </a:lnTo>
                <a:cubicBezTo>
                  <a:pt x="219075" y="248208"/>
                  <a:pt x="221273" y="246063"/>
                  <a:pt x="223471" y="246063"/>
                </a:cubicBezTo>
                <a:close/>
                <a:moveTo>
                  <a:pt x="62929" y="246063"/>
                </a:moveTo>
                <a:cubicBezTo>
                  <a:pt x="65596" y="246063"/>
                  <a:pt x="67882" y="248208"/>
                  <a:pt x="67882" y="250711"/>
                </a:cubicBezTo>
                <a:lnTo>
                  <a:pt x="67882" y="281102"/>
                </a:lnTo>
                <a:cubicBezTo>
                  <a:pt x="67882" y="283247"/>
                  <a:pt x="65596" y="285393"/>
                  <a:pt x="62929" y="285393"/>
                </a:cubicBezTo>
                <a:cubicBezTo>
                  <a:pt x="61024" y="285393"/>
                  <a:pt x="58738" y="283247"/>
                  <a:pt x="58738" y="281102"/>
                </a:cubicBezTo>
                <a:lnTo>
                  <a:pt x="58738" y="250711"/>
                </a:lnTo>
                <a:cubicBezTo>
                  <a:pt x="58738" y="248208"/>
                  <a:pt x="61024" y="246063"/>
                  <a:pt x="62929" y="246063"/>
                </a:cubicBezTo>
                <a:close/>
                <a:moveTo>
                  <a:pt x="183376" y="171090"/>
                </a:moveTo>
                <a:lnTo>
                  <a:pt x="150528" y="193016"/>
                </a:lnTo>
                <a:lnTo>
                  <a:pt x="176518" y="216020"/>
                </a:lnTo>
                <a:lnTo>
                  <a:pt x="199259" y="181514"/>
                </a:lnTo>
                <a:cubicBezTo>
                  <a:pt x="193123" y="180076"/>
                  <a:pt x="188069" y="176122"/>
                  <a:pt x="183376" y="171090"/>
                </a:cubicBezTo>
                <a:close/>
                <a:moveTo>
                  <a:pt x="102878" y="171090"/>
                </a:moveTo>
                <a:cubicBezTo>
                  <a:pt x="98908" y="176122"/>
                  <a:pt x="93132" y="180076"/>
                  <a:pt x="86995" y="181514"/>
                </a:cubicBezTo>
                <a:lnTo>
                  <a:pt x="110459" y="216020"/>
                </a:lnTo>
                <a:lnTo>
                  <a:pt x="136088" y="193016"/>
                </a:lnTo>
                <a:lnTo>
                  <a:pt x="102878" y="171090"/>
                </a:lnTo>
                <a:close/>
                <a:moveTo>
                  <a:pt x="112986" y="147368"/>
                </a:moveTo>
                <a:lnTo>
                  <a:pt x="110459" y="157432"/>
                </a:lnTo>
                <a:cubicBezTo>
                  <a:pt x="110098" y="159588"/>
                  <a:pt x="108654" y="161745"/>
                  <a:pt x="107932" y="163902"/>
                </a:cubicBezTo>
                <a:lnTo>
                  <a:pt x="143308" y="187265"/>
                </a:lnTo>
                <a:lnTo>
                  <a:pt x="179045" y="163902"/>
                </a:lnTo>
                <a:cubicBezTo>
                  <a:pt x="177601" y="161745"/>
                  <a:pt x="176879" y="159588"/>
                  <a:pt x="176157" y="157432"/>
                </a:cubicBezTo>
                <a:lnTo>
                  <a:pt x="173630" y="147368"/>
                </a:lnTo>
                <a:cubicBezTo>
                  <a:pt x="164245" y="152759"/>
                  <a:pt x="154137" y="155994"/>
                  <a:pt x="143308" y="155994"/>
                </a:cubicBezTo>
                <a:cubicBezTo>
                  <a:pt x="132479" y="155994"/>
                  <a:pt x="122371" y="152759"/>
                  <a:pt x="112986" y="147368"/>
                </a:cubicBezTo>
                <a:close/>
                <a:moveTo>
                  <a:pt x="166411" y="38459"/>
                </a:moveTo>
                <a:lnTo>
                  <a:pt x="166411" y="48164"/>
                </a:lnTo>
                <a:cubicBezTo>
                  <a:pt x="166411" y="50321"/>
                  <a:pt x="164967" y="52118"/>
                  <a:pt x="163523" y="52477"/>
                </a:cubicBezTo>
                <a:cubicBezTo>
                  <a:pt x="151249" y="56071"/>
                  <a:pt x="140420" y="57509"/>
                  <a:pt x="130674" y="57509"/>
                </a:cubicBezTo>
                <a:cubicBezTo>
                  <a:pt x="108654" y="57509"/>
                  <a:pt x="93493" y="49961"/>
                  <a:pt x="86635" y="44570"/>
                </a:cubicBezTo>
                <a:cubicBezTo>
                  <a:pt x="83386" y="52837"/>
                  <a:pt x="81942" y="61822"/>
                  <a:pt x="81942" y="71887"/>
                </a:cubicBezTo>
                <a:cubicBezTo>
                  <a:pt x="81942" y="113221"/>
                  <a:pt x="109376" y="147368"/>
                  <a:pt x="143308" y="147368"/>
                </a:cubicBezTo>
                <a:cubicBezTo>
                  <a:pt x="177240" y="147368"/>
                  <a:pt x="205035" y="113221"/>
                  <a:pt x="205035" y="71887"/>
                </a:cubicBezTo>
                <a:cubicBezTo>
                  <a:pt x="205035" y="59306"/>
                  <a:pt x="202147" y="48164"/>
                  <a:pt x="197455" y="38819"/>
                </a:cubicBezTo>
                <a:cubicBezTo>
                  <a:pt x="191318" y="43132"/>
                  <a:pt x="182654" y="46007"/>
                  <a:pt x="182294" y="46367"/>
                </a:cubicBezTo>
                <a:cubicBezTo>
                  <a:pt x="180850" y="46726"/>
                  <a:pt x="179767" y="46367"/>
                  <a:pt x="178684" y="46007"/>
                </a:cubicBezTo>
                <a:lnTo>
                  <a:pt x="166411" y="38459"/>
                </a:lnTo>
                <a:close/>
                <a:moveTo>
                  <a:pt x="143308" y="8986"/>
                </a:moveTo>
                <a:cubicBezTo>
                  <a:pt x="118761" y="8986"/>
                  <a:pt x="100713" y="19050"/>
                  <a:pt x="89883" y="37021"/>
                </a:cubicBezTo>
                <a:cubicBezTo>
                  <a:pt x="97825" y="42054"/>
                  <a:pt x="120927" y="55712"/>
                  <a:pt x="157747" y="44929"/>
                </a:cubicBezTo>
                <a:lnTo>
                  <a:pt x="157747" y="30911"/>
                </a:lnTo>
                <a:cubicBezTo>
                  <a:pt x="157747" y="29114"/>
                  <a:pt x="158469" y="27676"/>
                  <a:pt x="159913" y="26957"/>
                </a:cubicBezTo>
                <a:cubicBezTo>
                  <a:pt x="161357" y="26238"/>
                  <a:pt x="163162" y="26238"/>
                  <a:pt x="164245" y="26957"/>
                </a:cubicBezTo>
                <a:lnTo>
                  <a:pt x="181572" y="37381"/>
                </a:lnTo>
                <a:cubicBezTo>
                  <a:pt x="184459" y="35943"/>
                  <a:pt x="189152" y="34146"/>
                  <a:pt x="192762" y="31630"/>
                </a:cubicBezTo>
                <a:cubicBezTo>
                  <a:pt x="182654" y="16893"/>
                  <a:pt x="164967" y="8986"/>
                  <a:pt x="143308" y="8986"/>
                </a:cubicBezTo>
                <a:close/>
                <a:moveTo>
                  <a:pt x="143308" y="0"/>
                </a:moveTo>
                <a:cubicBezTo>
                  <a:pt x="185542" y="0"/>
                  <a:pt x="213699" y="28754"/>
                  <a:pt x="213699" y="71887"/>
                </a:cubicBezTo>
                <a:cubicBezTo>
                  <a:pt x="213699" y="101001"/>
                  <a:pt x="200703" y="127239"/>
                  <a:pt x="181572" y="142336"/>
                </a:cubicBezTo>
                <a:lnTo>
                  <a:pt x="184820" y="154916"/>
                </a:lnTo>
                <a:cubicBezTo>
                  <a:pt x="186986" y="164980"/>
                  <a:pt x="195650" y="173247"/>
                  <a:pt x="206118" y="174685"/>
                </a:cubicBezTo>
                <a:lnTo>
                  <a:pt x="244743" y="181154"/>
                </a:lnTo>
                <a:cubicBezTo>
                  <a:pt x="268928" y="185468"/>
                  <a:pt x="286977" y="206674"/>
                  <a:pt x="286977" y="230756"/>
                </a:cubicBezTo>
                <a:lnTo>
                  <a:pt x="286977" y="281078"/>
                </a:lnTo>
                <a:cubicBezTo>
                  <a:pt x="286977" y="283234"/>
                  <a:pt x="284811" y="285391"/>
                  <a:pt x="282284" y="285391"/>
                </a:cubicBezTo>
                <a:cubicBezTo>
                  <a:pt x="279758" y="285391"/>
                  <a:pt x="277953" y="283234"/>
                  <a:pt x="277953" y="281078"/>
                </a:cubicBezTo>
                <a:lnTo>
                  <a:pt x="277953" y="230756"/>
                </a:lnTo>
                <a:cubicBezTo>
                  <a:pt x="277953" y="210628"/>
                  <a:pt x="263153" y="193375"/>
                  <a:pt x="242938" y="189781"/>
                </a:cubicBezTo>
                <a:lnTo>
                  <a:pt x="208645" y="184030"/>
                </a:lnTo>
                <a:lnTo>
                  <a:pt x="180489" y="224646"/>
                </a:lnTo>
                <a:cubicBezTo>
                  <a:pt x="180128" y="225724"/>
                  <a:pt x="179045" y="226443"/>
                  <a:pt x="177601" y="226443"/>
                </a:cubicBezTo>
                <a:cubicBezTo>
                  <a:pt x="177240" y="226443"/>
                  <a:pt x="177240" y="226443"/>
                  <a:pt x="177240" y="226443"/>
                </a:cubicBezTo>
                <a:cubicBezTo>
                  <a:pt x="176157" y="226443"/>
                  <a:pt x="175435" y="226443"/>
                  <a:pt x="174352" y="225724"/>
                </a:cubicBezTo>
                <a:lnTo>
                  <a:pt x="147640" y="202002"/>
                </a:lnTo>
                <a:lnTo>
                  <a:pt x="147640" y="281078"/>
                </a:lnTo>
                <a:cubicBezTo>
                  <a:pt x="147640" y="283234"/>
                  <a:pt x="145835" y="285391"/>
                  <a:pt x="143308" y="285391"/>
                </a:cubicBezTo>
                <a:cubicBezTo>
                  <a:pt x="141142" y="285391"/>
                  <a:pt x="138976" y="283234"/>
                  <a:pt x="138976" y="281078"/>
                </a:cubicBezTo>
                <a:lnTo>
                  <a:pt x="138976" y="202002"/>
                </a:lnTo>
                <a:lnTo>
                  <a:pt x="112264" y="225724"/>
                </a:lnTo>
                <a:cubicBezTo>
                  <a:pt x="111542" y="226443"/>
                  <a:pt x="110459" y="226443"/>
                  <a:pt x="109376" y="226443"/>
                </a:cubicBezTo>
                <a:cubicBezTo>
                  <a:pt x="109015" y="226443"/>
                  <a:pt x="109015" y="226443"/>
                  <a:pt x="108654" y="226443"/>
                </a:cubicBezTo>
                <a:cubicBezTo>
                  <a:pt x="107571" y="226443"/>
                  <a:pt x="106127" y="225724"/>
                  <a:pt x="105766" y="224646"/>
                </a:cubicBezTo>
                <a:lnTo>
                  <a:pt x="77610" y="184030"/>
                </a:lnTo>
                <a:lnTo>
                  <a:pt x="43678" y="189781"/>
                </a:lnTo>
                <a:cubicBezTo>
                  <a:pt x="23463" y="193375"/>
                  <a:pt x="8663" y="210628"/>
                  <a:pt x="8663" y="230756"/>
                </a:cubicBezTo>
                <a:lnTo>
                  <a:pt x="8663" y="281078"/>
                </a:lnTo>
                <a:cubicBezTo>
                  <a:pt x="8663" y="283234"/>
                  <a:pt x="6859" y="285391"/>
                  <a:pt x="4693" y="285391"/>
                </a:cubicBezTo>
                <a:cubicBezTo>
                  <a:pt x="2166" y="285391"/>
                  <a:pt x="0" y="283234"/>
                  <a:pt x="0" y="281078"/>
                </a:cubicBezTo>
                <a:lnTo>
                  <a:pt x="0" y="230756"/>
                </a:lnTo>
                <a:cubicBezTo>
                  <a:pt x="0" y="206674"/>
                  <a:pt x="17688" y="185468"/>
                  <a:pt x="42234" y="181154"/>
                </a:cubicBezTo>
                <a:lnTo>
                  <a:pt x="80498" y="174685"/>
                </a:lnTo>
                <a:cubicBezTo>
                  <a:pt x="90605" y="173247"/>
                  <a:pt x="99269" y="164980"/>
                  <a:pt x="101796" y="154916"/>
                </a:cubicBezTo>
                <a:lnTo>
                  <a:pt x="105044" y="142336"/>
                </a:lnTo>
                <a:cubicBezTo>
                  <a:pt x="85913" y="127239"/>
                  <a:pt x="73278" y="101001"/>
                  <a:pt x="73278" y="71887"/>
                </a:cubicBezTo>
                <a:cubicBezTo>
                  <a:pt x="73278" y="28754"/>
                  <a:pt x="101435" y="0"/>
                  <a:pt x="143308" y="0"/>
                </a:cubicBezTo>
                <a:close/>
              </a:path>
            </a:pathLst>
          </a:custGeom>
          <a:solidFill>
            <a:srgbClr val="80C21D"/>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 name="Google Shape;271;p40"/>
          <p:cNvSpPr/>
          <p:nvPr/>
        </p:nvSpPr>
        <p:spPr>
          <a:xfrm>
            <a:off x="7290146" y="2668091"/>
            <a:ext cx="590869" cy="601472"/>
          </a:xfrm>
          <a:custGeom>
            <a:rect b="b" l="l" r="r" t="t"/>
            <a:pathLst>
              <a:path extrusionOk="0" h="285396" w="279041">
                <a:moveTo>
                  <a:pt x="226822" y="252413"/>
                </a:moveTo>
                <a:cubicBezTo>
                  <a:pt x="229489" y="252413"/>
                  <a:pt x="231394" y="254186"/>
                  <a:pt x="231394" y="256669"/>
                </a:cubicBezTo>
                <a:lnTo>
                  <a:pt x="231394" y="281140"/>
                </a:lnTo>
                <a:cubicBezTo>
                  <a:pt x="231394" y="283268"/>
                  <a:pt x="229489" y="285396"/>
                  <a:pt x="226822" y="285396"/>
                </a:cubicBezTo>
                <a:cubicBezTo>
                  <a:pt x="224155" y="285396"/>
                  <a:pt x="222250" y="283268"/>
                  <a:pt x="222250" y="281140"/>
                </a:cubicBezTo>
                <a:lnTo>
                  <a:pt x="222250" y="256669"/>
                </a:lnTo>
                <a:cubicBezTo>
                  <a:pt x="222250" y="254186"/>
                  <a:pt x="224155" y="252413"/>
                  <a:pt x="226822" y="252413"/>
                </a:cubicBezTo>
                <a:close/>
                <a:moveTo>
                  <a:pt x="53609" y="252413"/>
                </a:moveTo>
                <a:cubicBezTo>
                  <a:pt x="56174" y="252413"/>
                  <a:pt x="58372" y="254186"/>
                  <a:pt x="58372" y="256669"/>
                </a:cubicBezTo>
                <a:lnTo>
                  <a:pt x="58372" y="281140"/>
                </a:lnTo>
                <a:cubicBezTo>
                  <a:pt x="58372" y="283268"/>
                  <a:pt x="56174" y="285396"/>
                  <a:pt x="53609" y="285396"/>
                </a:cubicBezTo>
                <a:cubicBezTo>
                  <a:pt x="51045" y="285396"/>
                  <a:pt x="49213" y="283268"/>
                  <a:pt x="49213" y="281140"/>
                </a:cubicBezTo>
                <a:lnTo>
                  <a:pt x="49213" y="256669"/>
                </a:lnTo>
                <a:cubicBezTo>
                  <a:pt x="49213" y="254186"/>
                  <a:pt x="51045" y="252413"/>
                  <a:pt x="53609" y="252413"/>
                </a:cubicBezTo>
                <a:close/>
                <a:moveTo>
                  <a:pt x="110252" y="179358"/>
                </a:moveTo>
                <a:lnTo>
                  <a:pt x="109534" y="180077"/>
                </a:lnTo>
                <a:cubicBezTo>
                  <a:pt x="106301" y="193376"/>
                  <a:pt x="95887" y="203080"/>
                  <a:pt x="82958" y="205956"/>
                </a:cubicBezTo>
                <a:cubicBezTo>
                  <a:pt x="86909" y="223928"/>
                  <a:pt x="123539" y="240102"/>
                  <a:pt x="139341" y="245853"/>
                </a:cubicBezTo>
                <a:cubicBezTo>
                  <a:pt x="155502" y="240102"/>
                  <a:pt x="192133" y="223928"/>
                  <a:pt x="196801" y="205956"/>
                </a:cubicBezTo>
                <a:cubicBezTo>
                  <a:pt x="183514" y="203080"/>
                  <a:pt x="173099" y="193376"/>
                  <a:pt x="169867" y="180077"/>
                </a:cubicBezTo>
                <a:lnTo>
                  <a:pt x="169508" y="179358"/>
                </a:lnTo>
                <a:cubicBezTo>
                  <a:pt x="160529" y="185109"/>
                  <a:pt x="150474" y="187625"/>
                  <a:pt x="139341" y="187625"/>
                </a:cubicBezTo>
                <a:cubicBezTo>
                  <a:pt x="129285" y="187625"/>
                  <a:pt x="118512" y="185109"/>
                  <a:pt x="110252" y="179358"/>
                </a:cubicBezTo>
                <a:close/>
                <a:moveTo>
                  <a:pt x="168565" y="78402"/>
                </a:moveTo>
                <a:cubicBezTo>
                  <a:pt x="159721" y="78357"/>
                  <a:pt x="150833" y="81232"/>
                  <a:pt x="141496" y="86983"/>
                </a:cubicBezTo>
                <a:cubicBezTo>
                  <a:pt x="118871" y="100282"/>
                  <a:pt x="96246" y="95610"/>
                  <a:pt x="83676" y="88780"/>
                </a:cubicBezTo>
                <a:cubicBezTo>
                  <a:pt x="81881" y="94531"/>
                  <a:pt x="81163" y="100642"/>
                  <a:pt x="81163" y="107112"/>
                </a:cubicBezTo>
                <a:cubicBezTo>
                  <a:pt x="81163" y="146649"/>
                  <a:pt x="107738" y="179358"/>
                  <a:pt x="139341" y="179358"/>
                </a:cubicBezTo>
                <a:cubicBezTo>
                  <a:pt x="172021" y="179358"/>
                  <a:pt x="197879" y="146649"/>
                  <a:pt x="197879" y="107112"/>
                </a:cubicBezTo>
                <a:cubicBezTo>
                  <a:pt x="197879" y="99923"/>
                  <a:pt x="197160" y="93453"/>
                  <a:pt x="195365" y="87343"/>
                </a:cubicBezTo>
                <a:cubicBezTo>
                  <a:pt x="186207" y="81412"/>
                  <a:pt x="177408" y="78447"/>
                  <a:pt x="168565" y="78402"/>
                </a:cubicBezTo>
                <a:close/>
                <a:moveTo>
                  <a:pt x="139341" y="8986"/>
                </a:moveTo>
                <a:cubicBezTo>
                  <a:pt x="81163" y="8986"/>
                  <a:pt x="43095" y="52118"/>
                  <a:pt x="43095" y="119692"/>
                </a:cubicBezTo>
                <a:cubicBezTo>
                  <a:pt x="43095" y="152041"/>
                  <a:pt x="50996" y="184030"/>
                  <a:pt x="63206" y="200924"/>
                </a:cubicBezTo>
                <a:lnTo>
                  <a:pt x="80085" y="198048"/>
                </a:lnTo>
                <a:cubicBezTo>
                  <a:pt x="90141" y="195892"/>
                  <a:pt x="98760" y="188344"/>
                  <a:pt x="101633" y="177920"/>
                </a:cubicBezTo>
                <a:lnTo>
                  <a:pt x="102351" y="174326"/>
                </a:lnTo>
                <a:cubicBezTo>
                  <a:pt x="84395" y="159589"/>
                  <a:pt x="72544" y="135147"/>
                  <a:pt x="72544" y="107112"/>
                </a:cubicBezTo>
                <a:cubicBezTo>
                  <a:pt x="72544" y="97766"/>
                  <a:pt x="74339" y="88780"/>
                  <a:pt x="76853" y="80873"/>
                </a:cubicBezTo>
                <a:cubicBezTo>
                  <a:pt x="77212" y="80154"/>
                  <a:pt x="78290" y="78716"/>
                  <a:pt x="79726" y="78357"/>
                </a:cubicBezTo>
                <a:cubicBezTo>
                  <a:pt x="80803" y="77997"/>
                  <a:pt x="82599" y="78357"/>
                  <a:pt x="83317" y="78716"/>
                </a:cubicBezTo>
                <a:cubicBezTo>
                  <a:pt x="92296" y="84827"/>
                  <a:pt x="114920" y="92734"/>
                  <a:pt x="136827" y="79076"/>
                </a:cubicBezTo>
                <a:cubicBezTo>
                  <a:pt x="158734" y="66136"/>
                  <a:pt x="179922" y="66496"/>
                  <a:pt x="200752" y="80873"/>
                </a:cubicBezTo>
                <a:cubicBezTo>
                  <a:pt x="201829" y="81232"/>
                  <a:pt x="202906" y="81951"/>
                  <a:pt x="203265" y="83389"/>
                </a:cubicBezTo>
                <a:cubicBezTo>
                  <a:pt x="205420" y="90937"/>
                  <a:pt x="206857" y="98845"/>
                  <a:pt x="206857" y="107112"/>
                </a:cubicBezTo>
                <a:cubicBezTo>
                  <a:pt x="206857" y="135147"/>
                  <a:pt x="194646" y="159589"/>
                  <a:pt x="177049" y="174326"/>
                </a:cubicBezTo>
                <a:lnTo>
                  <a:pt x="178127" y="177920"/>
                </a:lnTo>
                <a:cubicBezTo>
                  <a:pt x="180281" y="188344"/>
                  <a:pt x="188541" y="195892"/>
                  <a:pt x="198956" y="198048"/>
                </a:cubicBezTo>
                <a:lnTo>
                  <a:pt x="216194" y="200924"/>
                </a:lnTo>
                <a:cubicBezTo>
                  <a:pt x="228404" y="184030"/>
                  <a:pt x="236305" y="152041"/>
                  <a:pt x="236305" y="119692"/>
                </a:cubicBezTo>
                <a:cubicBezTo>
                  <a:pt x="236305" y="52118"/>
                  <a:pt x="198238" y="8986"/>
                  <a:pt x="139341" y="8986"/>
                </a:cubicBezTo>
                <a:close/>
                <a:moveTo>
                  <a:pt x="139341" y="0"/>
                </a:moveTo>
                <a:cubicBezTo>
                  <a:pt x="203625" y="0"/>
                  <a:pt x="244924" y="46727"/>
                  <a:pt x="244924" y="119692"/>
                </a:cubicBezTo>
                <a:cubicBezTo>
                  <a:pt x="244924" y="152400"/>
                  <a:pt x="237382" y="183312"/>
                  <a:pt x="225172" y="202362"/>
                </a:cubicBezTo>
                <a:lnTo>
                  <a:pt x="228045" y="202721"/>
                </a:lnTo>
                <a:cubicBezTo>
                  <a:pt x="257493" y="207753"/>
                  <a:pt x="279041" y="233632"/>
                  <a:pt x="279041" y="263825"/>
                </a:cubicBezTo>
                <a:lnTo>
                  <a:pt x="279041" y="281078"/>
                </a:lnTo>
                <a:cubicBezTo>
                  <a:pt x="279041" y="283234"/>
                  <a:pt x="277605" y="285391"/>
                  <a:pt x="274732" y="285391"/>
                </a:cubicBezTo>
                <a:cubicBezTo>
                  <a:pt x="272577" y="285391"/>
                  <a:pt x="270781" y="283234"/>
                  <a:pt x="270781" y="281078"/>
                </a:cubicBezTo>
                <a:lnTo>
                  <a:pt x="270781" y="263825"/>
                </a:lnTo>
                <a:cubicBezTo>
                  <a:pt x="270781" y="237946"/>
                  <a:pt x="251747" y="216020"/>
                  <a:pt x="226249" y="211347"/>
                </a:cubicBezTo>
                <a:lnTo>
                  <a:pt x="204702" y="207753"/>
                </a:lnTo>
                <a:cubicBezTo>
                  <a:pt x="199315" y="231835"/>
                  <a:pt x="156579" y="248729"/>
                  <a:pt x="143651" y="253401"/>
                </a:cubicBezTo>
                <a:lnTo>
                  <a:pt x="143651" y="281078"/>
                </a:lnTo>
                <a:cubicBezTo>
                  <a:pt x="143651" y="283234"/>
                  <a:pt x="141855" y="285391"/>
                  <a:pt x="139341" y="285391"/>
                </a:cubicBezTo>
                <a:cubicBezTo>
                  <a:pt x="137186" y="285391"/>
                  <a:pt x="135391" y="283234"/>
                  <a:pt x="135391" y="281078"/>
                </a:cubicBezTo>
                <a:lnTo>
                  <a:pt x="135391" y="253401"/>
                </a:lnTo>
                <a:cubicBezTo>
                  <a:pt x="122821" y="248729"/>
                  <a:pt x="79726" y="231835"/>
                  <a:pt x="74339" y="207753"/>
                </a:cubicBezTo>
                <a:lnTo>
                  <a:pt x="52792" y="211347"/>
                </a:lnTo>
                <a:cubicBezTo>
                  <a:pt x="27294" y="216020"/>
                  <a:pt x="8978" y="237946"/>
                  <a:pt x="8978" y="263825"/>
                </a:cubicBezTo>
                <a:lnTo>
                  <a:pt x="8978" y="281078"/>
                </a:lnTo>
                <a:cubicBezTo>
                  <a:pt x="8978" y="283234"/>
                  <a:pt x="6464" y="285391"/>
                  <a:pt x="4310" y="285391"/>
                </a:cubicBezTo>
                <a:cubicBezTo>
                  <a:pt x="2155" y="285391"/>
                  <a:pt x="0" y="283234"/>
                  <a:pt x="0" y="281078"/>
                </a:cubicBezTo>
                <a:lnTo>
                  <a:pt x="0" y="263825"/>
                </a:lnTo>
                <a:cubicBezTo>
                  <a:pt x="0" y="233632"/>
                  <a:pt x="21907" y="207753"/>
                  <a:pt x="51714" y="202721"/>
                </a:cubicBezTo>
                <a:lnTo>
                  <a:pt x="53869" y="202362"/>
                </a:lnTo>
                <a:cubicBezTo>
                  <a:pt x="41659" y="183312"/>
                  <a:pt x="34476" y="152400"/>
                  <a:pt x="34476" y="119692"/>
                </a:cubicBezTo>
                <a:cubicBezTo>
                  <a:pt x="34476" y="47805"/>
                  <a:pt x="76853" y="0"/>
                  <a:pt x="139341" y="0"/>
                </a:cubicBezTo>
                <a:close/>
              </a:path>
            </a:pathLst>
          </a:custGeom>
          <a:solidFill>
            <a:srgbClr val="80C21D"/>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 name="Google Shape;272;p40"/>
          <p:cNvSpPr txBox="1"/>
          <p:nvPr/>
        </p:nvSpPr>
        <p:spPr>
          <a:xfrm>
            <a:off x="807306" y="2829627"/>
            <a:ext cx="1020300" cy="4041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200">
                <a:solidFill>
                  <a:schemeClr val="dk2"/>
                </a:solidFill>
                <a:latin typeface="Arial"/>
                <a:ea typeface="Arial"/>
                <a:cs typeface="Arial"/>
                <a:sym typeface="Arial"/>
              </a:rPr>
              <a:t>Wine Producer</a:t>
            </a:r>
            <a:endParaRPr sz="500"/>
          </a:p>
        </p:txBody>
      </p:sp>
      <p:sp>
        <p:nvSpPr>
          <p:cNvPr id="273" name="Google Shape;273;p40"/>
          <p:cNvSpPr/>
          <p:nvPr/>
        </p:nvSpPr>
        <p:spPr>
          <a:xfrm>
            <a:off x="930122" y="2089911"/>
            <a:ext cx="649826" cy="707964"/>
          </a:xfrm>
          <a:custGeom>
            <a:rect b="b" l="l" r="r" t="t"/>
            <a:pathLst>
              <a:path extrusionOk="0" h="298090" w="275642">
                <a:moveTo>
                  <a:pt x="266549" y="167662"/>
                </a:moveTo>
                <a:cubicBezTo>
                  <a:pt x="242105" y="182074"/>
                  <a:pt x="222693" y="211618"/>
                  <a:pt x="209034" y="238280"/>
                </a:cubicBezTo>
                <a:cubicBezTo>
                  <a:pt x="226648" y="239361"/>
                  <a:pt x="240307" y="235038"/>
                  <a:pt x="249654" y="225309"/>
                </a:cubicBezTo>
                <a:cubicBezTo>
                  <a:pt x="266189" y="208736"/>
                  <a:pt x="266908" y="180632"/>
                  <a:pt x="266549" y="167662"/>
                </a:cubicBezTo>
                <a:close/>
                <a:moveTo>
                  <a:pt x="12044" y="49844"/>
                </a:moveTo>
                <a:cubicBezTo>
                  <a:pt x="9168" y="71822"/>
                  <a:pt x="2698" y="134514"/>
                  <a:pt x="27861" y="161537"/>
                </a:cubicBezTo>
                <a:cubicBezTo>
                  <a:pt x="36488" y="170544"/>
                  <a:pt x="47632" y="174507"/>
                  <a:pt x="61651" y="173426"/>
                </a:cubicBezTo>
                <a:cubicBezTo>
                  <a:pt x="56978" y="137036"/>
                  <a:pt x="44396" y="78668"/>
                  <a:pt x="12044" y="49844"/>
                </a:cubicBezTo>
                <a:close/>
                <a:moveTo>
                  <a:pt x="10247" y="37234"/>
                </a:moveTo>
                <a:cubicBezTo>
                  <a:pt x="11325" y="37234"/>
                  <a:pt x="115571" y="67859"/>
                  <a:pt x="89330" y="169823"/>
                </a:cubicBezTo>
                <a:cubicBezTo>
                  <a:pt x="88971" y="172346"/>
                  <a:pt x="86454" y="173787"/>
                  <a:pt x="83938" y="173066"/>
                </a:cubicBezTo>
                <a:cubicBezTo>
                  <a:pt x="81781" y="172346"/>
                  <a:pt x="80343" y="169823"/>
                  <a:pt x="80703" y="167662"/>
                </a:cubicBezTo>
                <a:cubicBezTo>
                  <a:pt x="97598" y="101727"/>
                  <a:pt x="56259" y="68580"/>
                  <a:pt x="28939" y="54528"/>
                </a:cubicBezTo>
                <a:cubicBezTo>
                  <a:pt x="64527" y="98124"/>
                  <a:pt x="72076" y="175228"/>
                  <a:pt x="73154" y="199008"/>
                </a:cubicBezTo>
                <a:lnTo>
                  <a:pt x="158708" y="154331"/>
                </a:lnTo>
                <a:cubicBezTo>
                  <a:pt x="160146" y="153610"/>
                  <a:pt x="161584" y="153610"/>
                  <a:pt x="163021" y="154331"/>
                </a:cubicBezTo>
                <a:cubicBezTo>
                  <a:pt x="164100" y="155051"/>
                  <a:pt x="165178" y="156132"/>
                  <a:pt x="165178" y="157573"/>
                </a:cubicBezTo>
                <a:lnTo>
                  <a:pt x="183152" y="274670"/>
                </a:lnTo>
                <a:cubicBezTo>
                  <a:pt x="186746" y="266023"/>
                  <a:pt x="191060" y="254494"/>
                  <a:pt x="196812" y="242243"/>
                </a:cubicBezTo>
                <a:cubicBezTo>
                  <a:pt x="185309" y="215581"/>
                  <a:pt x="183871" y="193603"/>
                  <a:pt x="194295" y="177029"/>
                </a:cubicBezTo>
                <a:cubicBezTo>
                  <a:pt x="210831" y="149286"/>
                  <a:pt x="251451" y="147125"/>
                  <a:pt x="252889" y="147125"/>
                </a:cubicBezTo>
                <a:cubicBezTo>
                  <a:pt x="255765" y="147125"/>
                  <a:pt x="257922" y="148926"/>
                  <a:pt x="257922" y="151448"/>
                </a:cubicBezTo>
                <a:cubicBezTo>
                  <a:pt x="257922" y="153970"/>
                  <a:pt x="256124" y="156132"/>
                  <a:pt x="253608" y="156132"/>
                </a:cubicBezTo>
                <a:cubicBezTo>
                  <a:pt x="252889" y="156132"/>
                  <a:pt x="215864" y="157934"/>
                  <a:pt x="201844" y="181713"/>
                </a:cubicBezTo>
                <a:cubicBezTo>
                  <a:pt x="194295" y="194324"/>
                  <a:pt x="194295" y="210898"/>
                  <a:pt x="202204" y="231435"/>
                </a:cubicBezTo>
                <a:cubicBezTo>
                  <a:pt x="217661" y="202250"/>
                  <a:pt x="239589" y="170184"/>
                  <a:pt x="267987" y="156492"/>
                </a:cubicBezTo>
                <a:lnTo>
                  <a:pt x="268346" y="156132"/>
                </a:lnTo>
                <a:cubicBezTo>
                  <a:pt x="269065" y="156132"/>
                  <a:pt x="269425" y="156132"/>
                  <a:pt x="269784" y="156132"/>
                </a:cubicBezTo>
                <a:cubicBezTo>
                  <a:pt x="272300" y="155772"/>
                  <a:pt x="274457" y="157213"/>
                  <a:pt x="274817" y="159735"/>
                </a:cubicBezTo>
                <a:cubicBezTo>
                  <a:pt x="275176" y="161537"/>
                  <a:pt x="280928" y="206574"/>
                  <a:pt x="256124" y="231435"/>
                </a:cubicBezTo>
                <a:cubicBezTo>
                  <a:pt x="245700" y="242243"/>
                  <a:pt x="231321" y="247648"/>
                  <a:pt x="213707" y="247648"/>
                </a:cubicBezTo>
                <a:cubicBezTo>
                  <a:pt x="210831" y="247648"/>
                  <a:pt x="207955" y="247648"/>
                  <a:pt x="204720" y="247288"/>
                </a:cubicBezTo>
                <a:cubicBezTo>
                  <a:pt x="192498" y="273229"/>
                  <a:pt x="186028" y="294487"/>
                  <a:pt x="185668" y="295207"/>
                </a:cubicBezTo>
                <a:cubicBezTo>
                  <a:pt x="185309" y="297009"/>
                  <a:pt x="183511" y="298090"/>
                  <a:pt x="181714" y="298090"/>
                </a:cubicBezTo>
                <a:cubicBezTo>
                  <a:pt x="181354" y="298090"/>
                  <a:pt x="181354" y="298090"/>
                  <a:pt x="180995" y="298090"/>
                </a:cubicBezTo>
                <a:cubicBezTo>
                  <a:pt x="179198" y="298090"/>
                  <a:pt x="177400" y="296649"/>
                  <a:pt x="177041" y="294487"/>
                </a:cubicBezTo>
                <a:lnTo>
                  <a:pt x="157629" y="165140"/>
                </a:lnTo>
                <a:lnTo>
                  <a:pt x="70997" y="210177"/>
                </a:lnTo>
                <a:cubicBezTo>
                  <a:pt x="69200" y="211618"/>
                  <a:pt x="66324" y="210537"/>
                  <a:pt x="64886" y="208375"/>
                </a:cubicBezTo>
                <a:cubicBezTo>
                  <a:pt x="64886" y="208015"/>
                  <a:pt x="64886" y="208015"/>
                  <a:pt x="64886" y="208015"/>
                </a:cubicBezTo>
                <a:cubicBezTo>
                  <a:pt x="64886" y="207295"/>
                  <a:pt x="64886" y="207295"/>
                  <a:pt x="64886" y="206934"/>
                </a:cubicBezTo>
                <a:cubicBezTo>
                  <a:pt x="64527" y="206934"/>
                  <a:pt x="64527" y="206574"/>
                  <a:pt x="64527" y="206574"/>
                </a:cubicBezTo>
                <a:cubicBezTo>
                  <a:pt x="64527" y="206214"/>
                  <a:pt x="64527" y="206214"/>
                  <a:pt x="64527" y="206214"/>
                </a:cubicBezTo>
                <a:cubicBezTo>
                  <a:pt x="64527" y="205853"/>
                  <a:pt x="64167" y="196846"/>
                  <a:pt x="62729" y="182794"/>
                </a:cubicBezTo>
                <a:cubicBezTo>
                  <a:pt x="61291" y="182794"/>
                  <a:pt x="59854" y="182794"/>
                  <a:pt x="58416" y="182794"/>
                </a:cubicBezTo>
                <a:cubicBezTo>
                  <a:pt x="43318" y="182794"/>
                  <a:pt x="30736" y="177750"/>
                  <a:pt x="21390" y="167662"/>
                </a:cubicBezTo>
                <a:cubicBezTo>
                  <a:pt x="-12400" y="131632"/>
                  <a:pt x="3776" y="44079"/>
                  <a:pt x="4495" y="40476"/>
                </a:cubicBezTo>
                <a:cubicBezTo>
                  <a:pt x="4495" y="39395"/>
                  <a:pt x="5574" y="37954"/>
                  <a:pt x="6652" y="37594"/>
                </a:cubicBezTo>
                <a:cubicBezTo>
                  <a:pt x="7730" y="36873"/>
                  <a:pt x="8809" y="36513"/>
                  <a:pt x="10247" y="37234"/>
                </a:cubicBezTo>
                <a:close/>
                <a:moveTo>
                  <a:pt x="95999" y="0"/>
                </a:moveTo>
                <a:cubicBezTo>
                  <a:pt x="98155" y="0"/>
                  <a:pt x="100312" y="1806"/>
                  <a:pt x="100671" y="3974"/>
                </a:cubicBezTo>
                <a:lnTo>
                  <a:pt x="121159" y="134402"/>
                </a:lnTo>
                <a:lnTo>
                  <a:pt x="207783" y="89240"/>
                </a:lnTo>
                <a:cubicBezTo>
                  <a:pt x="209221" y="88517"/>
                  <a:pt x="211018" y="88517"/>
                  <a:pt x="212096" y="89601"/>
                </a:cubicBezTo>
                <a:cubicBezTo>
                  <a:pt x="213893" y="90324"/>
                  <a:pt x="214253" y="92130"/>
                  <a:pt x="214253" y="93937"/>
                </a:cubicBezTo>
                <a:lnTo>
                  <a:pt x="205626" y="152828"/>
                </a:lnTo>
                <a:cubicBezTo>
                  <a:pt x="205626" y="154995"/>
                  <a:pt x="203470" y="156802"/>
                  <a:pt x="201313" y="156802"/>
                </a:cubicBezTo>
                <a:cubicBezTo>
                  <a:pt x="200954" y="156802"/>
                  <a:pt x="200954" y="156802"/>
                  <a:pt x="200594" y="156802"/>
                </a:cubicBezTo>
                <a:cubicBezTo>
                  <a:pt x="198078" y="156440"/>
                  <a:pt x="196281" y="154273"/>
                  <a:pt x="197000" y="151382"/>
                </a:cubicBezTo>
                <a:lnTo>
                  <a:pt x="204188" y="101162"/>
                </a:lnTo>
                <a:lnTo>
                  <a:pt x="120081" y="145602"/>
                </a:lnTo>
                <a:cubicBezTo>
                  <a:pt x="118643" y="145963"/>
                  <a:pt x="117205" y="145963"/>
                  <a:pt x="115768" y="145602"/>
                </a:cubicBezTo>
                <a:cubicBezTo>
                  <a:pt x="114330" y="144879"/>
                  <a:pt x="113611" y="143434"/>
                  <a:pt x="113611" y="141989"/>
                </a:cubicBezTo>
                <a:lnTo>
                  <a:pt x="96718" y="35407"/>
                </a:lnTo>
                <a:lnTo>
                  <a:pt x="90607" y="78401"/>
                </a:lnTo>
                <a:cubicBezTo>
                  <a:pt x="90248" y="80930"/>
                  <a:pt x="88091" y="82736"/>
                  <a:pt x="85575" y="82014"/>
                </a:cubicBezTo>
                <a:cubicBezTo>
                  <a:pt x="83059" y="82014"/>
                  <a:pt x="81262" y="79846"/>
                  <a:pt x="81621" y="76956"/>
                </a:cubicBezTo>
                <a:lnTo>
                  <a:pt x="91686" y="3974"/>
                </a:lnTo>
                <a:cubicBezTo>
                  <a:pt x="92045" y="1806"/>
                  <a:pt x="93842" y="0"/>
                  <a:pt x="95999" y="0"/>
                </a:cubicBezTo>
                <a:close/>
              </a:path>
            </a:pathLst>
          </a:custGeom>
          <a:solidFill>
            <a:schemeClr val="accent1"/>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 name="Google Shape;274;p40"/>
          <p:cNvSpPr/>
          <p:nvPr/>
        </p:nvSpPr>
        <p:spPr>
          <a:xfrm flipH="1" rot="5400000">
            <a:off x="1708714" y="2074303"/>
            <a:ext cx="601500" cy="632700"/>
          </a:xfrm>
          <a:prstGeom prst="bentArrow">
            <a:avLst>
              <a:gd fmla="val 20731" name="adj1"/>
              <a:gd fmla="val 25000" name="adj2"/>
              <a:gd fmla="val 25000" name="adj3"/>
              <a:gd fmla="val 0" name="adj4"/>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5" name="Google Shape;275;p40"/>
          <p:cNvSpPr/>
          <p:nvPr/>
        </p:nvSpPr>
        <p:spPr>
          <a:xfrm flipH="1" rot="5400000">
            <a:off x="4803925" y="1723278"/>
            <a:ext cx="979800" cy="1048800"/>
          </a:xfrm>
          <a:prstGeom prst="bentArrow">
            <a:avLst>
              <a:gd fmla="val 20731" name="adj1"/>
              <a:gd fmla="val 25000" name="adj2"/>
              <a:gd fmla="val 25000" name="adj3"/>
              <a:gd fmla="val 0" name="adj4"/>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6" name="Google Shape;276;p40"/>
          <p:cNvSpPr/>
          <p:nvPr/>
        </p:nvSpPr>
        <p:spPr>
          <a:xfrm rot="5400000">
            <a:off x="3262405" y="875210"/>
            <a:ext cx="600075" cy="1544718"/>
          </a:xfrm>
          <a:prstGeom prst="bentArrow">
            <a:avLst>
              <a:gd fmla="val 20731" name="adj1"/>
              <a:gd fmla="val 25000" name="adj2"/>
              <a:gd fmla="val 25000" name="adj3"/>
              <a:gd fmla="val 0" name="adj4"/>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7" name="Google Shape;277;p40"/>
          <p:cNvSpPr txBox="1"/>
          <p:nvPr/>
        </p:nvSpPr>
        <p:spPr>
          <a:xfrm>
            <a:off x="7834575" y="2153337"/>
            <a:ext cx="1020300" cy="2040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100">
                <a:solidFill>
                  <a:schemeClr val="dk2"/>
                </a:solidFill>
                <a:latin typeface="Arial"/>
                <a:ea typeface="Arial"/>
                <a:cs typeface="Arial"/>
                <a:sym typeface="Arial"/>
              </a:rPr>
              <a:t>RETAILER</a:t>
            </a:r>
            <a:endParaRPr sz="400"/>
          </a:p>
        </p:txBody>
      </p:sp>
      <p:sp>
        <p:nvSpPr>
          <p:cNvPr id="278" name="Google Shape;278;p40"/>
          <p:cNvSpPr/>
          <p:nvPr/>
        </p:nvSpPr>
        <p:spPr>
          <a:xfrm rot="5400000">
            <a:off x="6619918" y="768269"/>
            <a:ext cx="600075" cy="1544718"/>
          </a:xfrm>
          <a:prstGeom prst="bentArrow">
            <a:avLst>
              <a:gd fmla="val 20731" name="adj1"/>
              <a:gd fmla="val 25000" name="adj2"/>
              <a:gd fmla="val 25000" name="adj3"/>
              <a:gd fmla="val 0" name="adj4"/>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79" name="Google Shape;279;p40"/>
          <p:cNvSpPr txBox="1"/>
          <p:nvPr/>
        </p:nvSpPr>
        <p:spPr>
          <a:xfrm>
            <a:off x="6941647" y="837904"/>
            <a:ext cx="1759200" cy="342600"/>
          </a:xfrm>
          <a:prstGeom prst="rect">
            <a:avLst/>
          </a:prstGeom>
          <a:noFill/>
          <a:ln>
            <a:noFill/>
          </a:ln>
        </p:spPr>
        <p:txBody>
          <a:bodyPr anchorCtr="0" anchor="ctr" bIns="17150" lIns="34300" spcFirstLastPara="1" rIns="34300" wrap="square" tIns="17150">
            <a:spAutoFit/>
          </a:bodyPr>
          <a:lstStyle/>
          <a:p>
            <a:pPr indent="0" lvl="0" marL="0" marR="0" rtl="0" algn="ctr">
              <a:spcBef>
                <a:spcPts val="0"/>
              </a:spcBef>
              <a:spcAft>
                <a:spcPts val="0"/>
              </a:spcAft>
              <a:buNone/>
            </a:pPr>
            <a:r>
              <a:rPr b="1" lang="en" sz="1000">
                <a:solidFill>
                  <a:schemeClr val="dk2"/>
                </a:solidFill>
                <a:latin typeface="Arial"/>
                <a:ea typeface="Arial"/>
                <a:cs typeface="Arial"/>
                <a:sym typeface="Arial"/>
              </a:rPr>
              <a:t>SHIPPED TO DISTRIBUTOR </a:t>
            </a:r>
            <a:endParaRPr sz="300"/>
          </a:p>
          <a:p>
            <a:pPr indent="0" lvl="0" marL="0" marR="0" rtl="0" algn="ctr">
              <a:spcBef>
                <a:spcPts val="0"/>
              </a:spcBef>
              <a:spcAft>
                <a:spcPts val="0"/>
              </a:spcAft>
              <a:buNone/>
            </a:pPr>
            <a:r>
              <a:rPr b="1" lang="en" sz="1000">
                <a:solidFill>
                  <a:schemeClr val="dk2"/>
                </a:solidFill>
                <a:latin typeface="Arial"/>
                <a:ea typeface="Arial"/>
                <a:cs typeface="Arial"/>
                <a:sym typeface="Arial"/>
              </a:rPr>
              <a:t>AND THEN TO</a:t>
            </a:r>
            <a:endParaRPr sz="300"/>
          </a:p>
        </p:txBody>
      </p:sp>
      <p:sp>
        <p:nvSpPr>
          <p:cNvPr id="280" name="Google Shape;280;p40"/>
          <p:cNvSpPr txBox="1"/>
          <p:nvPr/>
        </p:nvSpPr>
        <p:spPr>
          <a:xfrm>
            <a:off x="492212" y="3612599"/>
            <a:ext cx="7923000" cy="15123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1" lang="en" sz="1200">
                <a:solidFill>
                  <a:schemeClr val="dk1"/>
                </a:solidFill>
                <a:latin typeface="Arial"/>
                <a:ea typeface="Arial"/>
                <a:cs typeface="Arial"/>
                <a:sym typeface="Arial"/>
              </a:rPr>
              <a:t>WineChain records the information from the wine producer about the product i.e. type of grapes, place of origin, manufactured date, lot number etc. For increased quality assurance, an independent or an export association body could undertake quality check and records their findings using their public key. When this product lot reaches the shipping port, the customs officer records other supplementary information such as product origination company and linking the product to the wine producer. All this information is recorded on the smart contract and is available for international retailer / consumer to review and be assured of its authenticity prior to purchase. This wine chain also facilitates direct payments from Retailer/Distributor to Wine Producer eliminating the process overheads and also with improving cash flows.</a:t>
            </a:r>
            <a:endParaRPr b="1" i="1" sz="1200">
              <a:solidFill>
                <a:schemeClr val="dk1"/>
              </a:solidFill>
              <a:latin typeface="Arial"/>
              <a:ea typeface="Arial"/>
              <a:cs typeface="Arial"/>
              <a:sym typeface="Arial"/>
            </a:endParaRPr>
          </a:p>
        </p:txBody>
      </p:sp>
      <p:pic>
        <p:nvPicPr>
          <p:cNvPr id="281" name="Google Shape;281;p40"/>
          <p:cNvPicPr preferRelativeResize="0"/>
          <p:nvPr/>
        </p:nvPicPr>
        <p:blipFill>
          <a:blip r:embed="rId3">
            <a:alphaModFix/>
          </a:blip>
          <a:stretch>
            <a:fillRect/>
          </a:stretch>
        </p:blipFill>
        <p:spPr>
          <a:xfrm>
            <a:off x="0" y="-4"/>
            <a:ext cx="1069925" cy="1069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Graphical user interface&#10;&#10;Description automatically generated with medium confidence" id="286" name="Google Shape;286;p41"/>
          <p:cNvPicPr preferRelativeResize="0"/>
          <p:nvPr/>
        </p:nvPicPr>
        <p:blipFill rotWithShape="1">
          <a:blip r:embed="rId3">
            <a:alphaModFix/>
          </a:blip>
          <a:srcRect b="0" l="0" r="0" t="0"/>
          <a:stretch/>
        </p:blipFill>
        <p:spPr>
          <a:xfrm>
            <a:off x="361264" y="59328"/>
            <a:ext cx="3211116" cy="2321719"/>
          </a:xfrm>
          <a:prstGeom prst="rect">
            <a:avLst/>
          </a:prstGeom>
          <a:noFill/>
          <a:ln>
            <a:noFill/>
          </a:ln>
        </p:spPr>
      </p:pic>
      <p:pic>
        <p:nvPicPr>
          <p:cNvPr descr="Graphical user interface, text, application&#10;&#10;Description automatically generated" id="287" name="Google Shape;287;p41"/>
          <p:cNvPicPr preferRelativeResize="0"/>
          <p:nvPr/>
        </p:nvPicPr>
        <p:blipFill rotWithShape="1">
          <a:blip r:embed="rId4">
            <a:alphaModFix/>
          </a:blip>
          <a:srcRect b="0" l="0" r="0" t="0"/>
          <a:stretch/>
        </p:blipFill>
        <p:spPr>
          <a:xfrm>
            <a:off x="361264" y="2381047"/>
            <a:ext cx="3211116" cy="2207419"/>
          </a:xfrm>
          <a:prstGeom prst="rect">
            <a:avLst/>
          </a:prstGeom>
          <a:noFill/>
          <a:ln>
            <a:noFill/>
          </a:ln>
        </p:spPr>
      </p:pic>
      <p:pic>
        <p:nvPicPr>
          <p:cNvPr descr="A picture containing website&#10;&#10;Description automatically generated" id="288" name="Google Shape;288;p41"/>
          <p:cNvPicPr preferRelativeResize="0"/>
          <p:nvPr/>
        </p:nvPicPr>
        <p:blipFill rotWithShape="1">
          <a:blip r:embed="rId5">
            <a:alphaModFix/>
          </a:blip>
          <a:srcRect b="0" l="0" r="0" t="0"/>
          <a:stretch/>
        </p:blipFill>
        <p:spPr>
          <a:xfrm>
            <a:off x="4572000" y="250031"/>
            <a:ext cx="3125391" cy="1725216"/>
          </a:xfrm>
          <a:prstGeom prst="rect">
            <a:avLst/>
          </a:prstGeom>
          <a:noFill/>
          <a:ln>
            <a:noFill/>
          </a:ln>
        </p:spPr>
      </p:pic>
      <p:sp>
        <p:nvSpPr>
          <p:cNvPr id="289" name="Google Shape;289;p41"/>
          <p:cNvSpPr txBox="1"/>
          <p:nvPr/>
        </p:nvSpPr>
        <p:spPr>
          <a:xfrm>
            <a:off x="360764" y="4672117"/>
            <a:ext cx="3212100" cy="4041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1" lang="en" sz="1200">
                <a:solidFill>
                  <a:schemeClr val="dk1"/>
                </a:solidFill>
                <a:latin typeface="Arial"/>
                <a:ea typeface="Arial"/>
                <a:cs typeface="Arial"/>
                <a:sym typeface="Arial"/>
              </a:rPr>
              <a:t>Functions in the Winechain SmartContract to assure authenticity of the product.</a:t>
            </a:r>
            <a:endParaRPr b="1" i="1" sz="1200">
              <a:solidFill>
                <a:schemeClr val="dk1"/>
              </a:solidFill>
              <a:latin typeface="Arial"/>
              <a:ea typeface="Arial"/>
              <a:cs typeface="Arial"/>
              <a:sym typeface="Arial"/>
            </a:endParaRPr>
          </a:p>
        </p:txBody>
      </p:sp>
      <p:sp>
        <p:nvSpPr>
          <p:cNvPr id="290" name="Google Shape;290;p41"/>
          <p:cNvSpPr txBox="1"/>
          <p:nvPr/>
        </p:nvSpPr>
        <p:spPr>
          <a:xfrm>
            <a:off x="4424334" y="2042998"/>
            <a:ext cx="3211952" cy="865621"/>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1" lang="en" sz="1400">
                <a:solidFill>
                  <a:schemeClr val="dk1"/>
                </a:solidFill>
                <a:latin typeface="Arial"/>
                <a:ea typeface="Arial"/>
                <a:cs typeface="Arial"/>
                <a:sym typeface="Arial"/>
              </a:rPr>
              <a:t>Functions in the Wine chain Smart Contract to facilitate the payments from retailer to wine producer directly, and for checking balance in smart contract. </a:t>
            </a:r>
            <a:endParaRPr b="1" i="1" sz="14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Export Quality Inspector Report" id="295" name="Google Shape;295;p42"/>
          <p:cNvPicPr preferRelativeResize="0"/>
          <p:nvPr/>
        </p:nvPicPr>
        <p:blipFill rotWithShape="1">
          <a:blip r:embed="rId3">
            <a:alphaModFix/>
          </a:blip>
          <a:srcRect b="0" l="0" r="0" t="0"/>
          <a:stretch/>
        </p:blipFill>
        <p:spPr>
          <a:xfrm>
            <a:off x="859171" y="372081"/>
            <a:ext cx="3015093" cy="3353235"/>
          </a:xfrm>
          <a:prstGeom prst="rect">
            <a:avLst/>
          </a:prstGeom>
          <a:noFill/>
          <a:ln>
            <a:noFill/>
          </a:ln>
        </p:spPr>
      </p:pic>
      <p:pic>
        <p:nvPicPr>
          <p:cNvPr descr="Graphical user interface, application, Teams&#10;&#10;Description automatically generated" id="296" name="Google Shape;296;p42"/>
          <p:cNvPicPr preferRelativeResize="0"/>
          <p:nvPr/>
        </p:nvPicPr>
        <p:blipFill rotWithShape="1">
          <a:blip r:embed="rId4">
            <a:alphaModFix/>
          </a:blip>
          <a:srcRect b="0" l="0" r="0" t="0"/>
          <a:stretch/>
        </p:blipFill>
        <p:spPr>
          <a:xfrm>
            <a:off x="4977132" y="453409"/>
            <a:ext cx="3178374" cy="3112614"/>
          </a:xfrm>
          <a:prstGeom prst="rect">
            <a:avLst/>
          </a:prstGeom>
          <a:noFill/>
          <a:ln>
            <a:noFill/>
          </a:ln>
        </p:spPr>
      </p:pic>
      <p:sp>
        <p:nvSpPr>
          <p:cNvPr id="297" name="Google Shape;297;p42"/>
          <p:cNvSpPr txBox="1"/>
          <p:nvPr/>
        </p:nvSpPr>
        <p:spPr>
          <a:xfrm>
            <a:off x="552670" y="3999567"/>
            <a:ext cx="7919896" cy="450123"/>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1" lang="en" sz="1400">
                <a:solidFill>
                  <a:schemeClr val="dk1"/>
                </a:solidFill>
                <a:latin typeface="Arial"/>
                <a:ea typeface="Arial"/>
                <a:cs typeface="Arial"/>
                <a:sym typeface="Arial"/>
              </a:rPr>
              <a:t>A retailer or consumer can get assurance of the wine authenticity prior to purchase, by retrieving reports from Quality Inspector and from Custom Officer</a:t>
            </a:r>
            <a:endParaRPr b="1" i="1" sz="14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Text&#10;&#10;Description automatically generated" id="302" name="Google Shape;302;p43"/>
          <p:cNvPicPr preferRelativeResize="0"/>
          <p:nvPr/>
        </p:nvPicPr>
        <p:blipFill rotWithShape="1">
          <a:blip r:embed="rId3">
            <a:alphaModFix/>
          </a:blip>
          <a:srcRect b="0" l="0" r="0" t="0"/>
          <a:stretch/>
        </p:blipFill>
        <p:spPr>
          <a:xfrm>
            <a:off x="715844" y="220240"/>
            <a:ext cx="7710303" cy="4079526"/>
          </a:xfrm>
          <a:prstGeom prst="rect">
            <a:avLst/>
          </a:prstGeom>
          <a:noFill/>
          <a:ln>
            <a:noFill/>
          </a:ln>
        </p:spPr>
      </p:pic>
      <p:sp>
        <p:nvSpPr>
          <p:cNvPr id="303" name="Google Shape;303;p43"/>
          <p:cNvSpPr txBox="1"/>
          <p:nvPr/>
        </p:nvSpPr>
        <p:spPr>
          <a:xfrm>
            <a:off x="612051" y="4460045"/>
            <a:ext cx="7919896" cy="242374"/>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i="1" lang="en" sz="1400">
                <a:solidFill>
                  <a:schemeClr val="dk1"/>
                </a:solidFill>
                <a:latin typeface="Arial"/>
                <a:ea typeface="Arial"/>
                <a:cs typeface="Arial"/>
                <a:sym typeface="Arial"/>
              </a:rPr>
              <a:t>A retailer can make payment directly to the producer without any intermediate parties. </a:t>
            </a:r>
            <a:endParaRPr b="1" i="1"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4</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The Challenges</a:t>
            </a:r>
            <a:endParaRPr/>
          </a:p>
        </p:txBody>
      </p:sp>
      <p:sp>
        <p:nvSpPr>
          <p:cNvPr id="309" name="Google Shape;309;p44"/>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44"/>
          <p:cNvPicPr preferRelativeResize="0"/>
          <p:nvPr/>
        </p:nvPicPr>
        <p:blipFill>
          <a:blip r:embed="rId3">
            <a:alphaModFix/>
          </a:blip>
          <a:stretch>
            <a:fillRect/>
          </a:stretch>
        </p:blipFill>
        <p:spPr>
          <a:xfrm>
            <a:off x="8404375" y="-7"/>
            <a:ext cx="739624" cy="73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786150" y="24792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Table of Contents</a:t>
            </a:r>
            <a:endParaRPr b="1"/>
          </a:p>
        </p:txBody>
      </p:sp>
      <p:sp>
        <p:nvSpPr>
          <p:cNvPr id="140" name="Google Shape;140;p27"/>
          <p:cNvSpPr txBox="1"/>
          <p:nvPr>
            <p:ph idx="1" type="body"/>
          </p:nvPr>
        </p:nvSpPr>
        <p:spPr>
          <a:xfrm>
            <a:off x="786150" y="1200150"/>
            <a:ext cx="17934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solidFill>
                  <a:srgbClr val="D8D8D8"/>
                </a:solidFill>
              </a:rPr>
              <a:t>1.</a:t>
            </a:r>
            <a:endParaRPr b="1" sz="2200">
              <a:solidFill>
                <a:srgbClr val="D8D8D8"/>
              </a:solidFill>
            </a:endParaRPr>
          </a:p>
          <a:p>
            <a:pPr indent="0" lvl="0" marL="0" rtl="0" algn="l">
              <a:spcBef>
                <a:spcPts val="600"/>
              </a:spcBef>
              <a:spcAft>
                <a:spcPts val="0"/>
              </a:spcAft>
              <a:buNone/>
            </a:pPr>
            <a:r>
              <a:rPr b="1" lang="en">
                <a:solidFill>
                  <a:schemeClr val="accent1"/>
                </a:solidFill>
              </a:rPr>
              <a:t>Project Background</a:t>
            </a:r>
            <a:endParaRPr b="1">
              <a:solidFill>
                <a:schemeClr val="accent1"/>
              </a:solidFill>
            </a:endParaRPr>
          </a:p>
        </p:txBody>
      </p:sp>
      <p:sp>
        <p:nvSpPr>
          <p:cNvPr id="141" name="Google Shape;141;p27"/>
          <p:cNvSpPr txBox="1"/>
          <p:nvPr>
            <p:ph idx="2" type="body"/>
          </p:nvPr>
        </p:nvSpPr>
        <p:spPr>
          <a:xfrm>
            <a:off x="2579548" y="1200150"/>
            <a:ext cx="17934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solidFill>
                  <a:srgbClr val="D8D8D8"/>
                </a:solidFill>
              </a:rPr>
              <a:t>2.</a:t>
            </a:r>
            <a:endParaRPr sz="2200"/>
          </a:p>
          <a:p>
            <a:pPr indent="0" lvl="0" marL="0" rtl="0" algn="l">
              <a:spcBef>
                <a:spcPts val="600"/>
              </a:spcBef>
              <a:spcAft>
                <a:spcPts val="0"/>
              </a:spcAft>
              <a:buNone/>
            </a:pPr>
            <a:r>
              <a:rPr b="1" lang="en">
                <a:solidFill>
                  <a:schemeClr val="accent1"/>
                </a:solidFill>
              </a:rPr>
              <a:t>Current Issue &amp; Solutions</a:t>
            </a:r>
            <a:endParaRPr/>
          </a:p>
        </p:txBody>
      </p:sp>
      <p:sp>
        <p:nvSpPr>
          <p:cNvPr id="142" name="Google Shape;142;p27"/>
          <p:cNvSpPr txBox="1"/>
          <p:nvPr>
            <p:ph idx="3" type="body"/>
          </p:nvPr>
        </p:nvSpPr>
        <p:spPr>
          <a:xfrm>
            <a:off x="4372952" y="1200150"/>
            <a:ext cx="17934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solidFill>
                  <a:srgbClr val="D8D8D8"/>
                </a:solidFill>
              </a:rPr>
              <a:t>3.</a:t>
            </a:r>
            <a:endParaRPr sz="2200"/>
          </a:p>
          <a:p>
            <a:pPr indent="0" lvl="0" marL="0" rtl="0" algn="l">
              <a:spcBef>
                <a:spcPts val="600"/>
              </a:spcBef>
              <a:spcAft>
                <a:spcPts val="0"/>
              </a:spcAft>
              <a:buNone/>
            </a:pPr>
            <a:r>
              <a:rPr b="1" lang="en">
                <a:solidFill>
                  <a:schemeClr val="accent1"/>
                </a:solidFill>
              </a:rPr>
              <a:t>Project Analysis</a:t>
            </a:r>
            <a:endParaRPr b="1">
              <a:solidFill>
                <a:schemeClr val="accent1"/>
              </a:solidFill>
            </a:endParaRPr>
          </a:p>
        </p:txBody>
      </p:sp>
      <p:sp>
        <p:nvSpPr>
          <p:cNvPr id="143" name="Google Shape;143;p2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7"/>
          <p:cNvSpPr txBox="1"/>
          <p:nvPr>
            <p:ph idx="3" type="body"/>
          </p:nvPr>
        </p:nvSpPr>
        <p:spPr>
          <a:xfrm>
            <a:off x="6166352" y="1200150"/>
            <a:ext cx="17934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solidFill>
                  <a:srgbClr val="D8D8D8"/>
                </a:solidFill>
              </a:rPr>
              <a:t>4.</a:t>
            </a:r>
            <a:endParaRPr sz="2200"/>
          </a:p>
          <a:p>
            <a:pPr indent="0" lvl="0" marL="0" marR="0" rtl="0" algn="l">
              <a:lnSpc>
                <a:spcPct val="100000"/>
              </a:lnSpc>
              <a:spcBef>
                <a:spcPts val="600"/>
              </a:spcBef>
              <a:spcAft>
                <a:spcPts val="0"/>
              </a:spcAft>
              <a:buNone/>
            </a:pPr>
            <a:r>
              <a:rPr b="1" lang="en">
                <a:solidFill>
                  <a:schemeClr val="accent1"/>
                </a:solidFill>
              </a:rPr>
              <a:t>The Challenges</a:t>
            </a:r>
            <a:endParaRPr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5"/>
          <p:cNvSpPr txBox="1"/>
          <p:nvPr>
            <p:ph idx="1" type="subTitle"/>
          </p:nvPr>
        </p:nvSpPr>
        <p:spPr>
          <a:xfrm>
            <a:off x="1417075" y="900050"/>
            <a:ext cx="5382000" cy="37134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t/>
            </a:r>
            <a:endParaRPr b="1" sz="1200">
              <a:solidFill>
                <a:schemeClr val="dk1"/>
              </a:solidFill>
              <a:latin typeface="Arial"/>
              <a:ea typeface="Arial"/>
              <a:cs typeface="Arial"/>
              <a:sym typeface="Arial"/>
            </a:endParaRPr>
          </a:p>
          <a:p>
            <a:pPr indent="0" lvl="0" marL="0" rtl="0" algn="just">
              <a:spcBef>
                <a:spcPts val="600"/>
              </a:spcBef>
              <a:spcAft>
                <a:spcPts val="0"/>
              </a:spcAft>
              <a:buNone/>
            </a:pPr>
            <a:r>
              <a:rPr b="1" lang="en" sz="1200">
                <a:solidFill>
                  <a:schemeClr val="dk1"/>
                </a:solidFill>
                <a:latin typeface="Arial"/>
                <a:ea typeface="Arial"/>
                <a:cs typeface="Arial"/>
                <a:sym typeface="Arial"/>
              </a:rPr>
              <a:t>Despite the significant opportunities presented by using blockchain technology in the wine sector, there are many </a:t>
            </a:r>
            <a:r>
              <a:rPr b="1" lang="en" sz="1200">
                <a:solidFill>
                  <a:schemeClr val="accent2"/>
                </a:solidFill>
                <a:latin typeface="Arial"/>
                <a:ea typeface="Arial"/>
                <a:cs typeface="Arial"/>
                <a:sym typeface="Arial"/>
              </a:rPr>
              <a:t>barriers to adoption</a:t>
            </a:r>
            <a:r>
              <a:rPr b="1" lang="en" sz="1200">
                <a:solidFill>
                  <a:schemeClr val="dk1"/>
                </a:solidFill>
                <a:latin typeface="Arial"/>
                <a:ea typeface="Arial"/>
                <a:cs typeface="Arial"/>
                <a:sym typeface="Arial"/>
              </a:rPr>
              <a:t>. These barriers include:</a:t>
            </a:r>
            <a:endParaRPr b="1" sz="1200">
              <a:solidFill>
                <a:schemeClr val="dk1"/>
              </a:solidFill>
              <a:latin typeface="Arial"/>
              <a:ea typeface="Arial"/>
              <a:cs typeface="Arial"/>
              <a:sym typeface="Arial"/>
            </a:endParaRPr>
          </a:p>
          <a:p>
            <a:pPr indent="-304800" lvl="0" marL="457200" rtl="0" algn="just">
              <a:lnSpc>
                <a:spcPct val="115000"/>
              </a:lnSpc>
              <a:spcBef>
                <a:spcPts val="600"/>
              </a:spcBef>
              <a:spcAft>
                <a:spcPts val="0"/>
              </a:spcAft>
              <a:buClr>
                <a:schemeClr val="dk1"/>
              </a:buClr>
              <a:buSzPts val="1200"/>
              <a:buFont typeface="Arial"/>
              <a:buAutoNum type="arabicPeriod"/>
            </a:pPr>
            <a:r>
              <a:rPr lang="en" sz="1200">
                <a:solidFill>
                  <a:schemeClr val="dk1"/>
                </a:solidFill>
                <a:latin typeface="Arial"/>
                <a:ea typeface="Arial"/>
                <a:cs typeface="Arial"/>
                <a:sym typeface="Arial"/>
              </a:rPr>
              <a:t>Cost of the solution </a:t>
            </a:r>
            <a:r>
              <a:rPr lang="en" sz="1200">
                <a:solidFill>
                  <a:schemeClr val="accent2"/>
                </a:solidFill>
                <a:latin typeface="Arial"/>
                <a:ea typeface="Arial"/>
                <a:cs typeface="Arial"/>
                <a:sym typeface="Arial"/>
              </a:rPr>
              <a:t>‘perceivably’ be higher</a:t>
            </a:r>
            <a:r>
              <a:rPr lang="en" sz="1200">
                <a:solidFill>
                  <a:schemeClr val="dk1"/>
                </a:solidFill>
                <a:latin typeface="Arial"/>
                <a:ea typeface="Arial"/>
                <a:cs typeface="Arial"/>
                <a:sym typeface="Arial"/>
              </a:rPr>
              <a:t> than the benefits</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limited interest</a:t>
            </a:r>
            <a:r>
              <a:rPr lang="en" sz="1200">
                <a:solidFill>
                  <a:schemeClr val="dk1"/>
                </a:solidFill>
                <a:latin typeface="Arial"/>
                <a:ea typeface="Arial"/>
                <a:cs typeface="Arial"/>
                <a:sym typeface="Arial"/>
              </a:rPr>
              <a:t> in, and capacity for, technological adoption</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lack of digitisation</a:t>
            </a:r>
            <a:r>
              <a:rPr lang="en" sz="1200">
                <a:solidFill>
                  <a:schemeClr val="dk1"/>
                </a:solidFill>
                <a:latin typeface="Arial"/>
                <a:ea typeface="Arial"/>
                <a:cs typeface="Arial"/>
                <a:sym typeface="Arial"/>
              </a:rPr>
              <a:t> in parts of the agricultural sector</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limited access to capital</a:t>
            </a:r>
            <a:r>
              <a:rPr lang="en" sz="1200">
                <a:solidFill>
                  <a:schemeClr val="dk1"/>
                </a:solidFill>
                <a:latin typeface="Arial"/>
                <a:ea typeface="Arial"/>
                <a:cs typeface="Arial"/>
                <a:sym typeface="Arial"/>
              </a:rPr>
              <a:t> to adopt solutions</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limited access to digital infrastructure</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slow adoption curve</a:t>
            </a:r>
            <a:r>
              <a:rPr lang="en" sz="1200">
                <a:solidFill>
                  <a:schemeClr val="dk1"/>
                </a:solidFill>
                <a:latin typeface="Arial"/>
                <a:ea typeface="Arial"/>
                <a:cs typeface="Arial"/>
                <a:sym typeface="Arial"/>
              </a:rPr>
              <a:t> due to low risk appetite</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limited understanding of blockchain technology</a:t>
            </a:r>
            <a:r>
              <a:rPr lang="en" sz="1200">
                <a:solidFill>
                  <a:schemeClr val="dk1"/>
                </a:solidFill>
                <a:latin typeface="Arial"/>
                <a:ea typeface="Arial"/>
                <a:cs typeface="Arial"/>
                <a:sym typeface="Arial"/>
              </a:rPr>
              <a:t> and/or a sense that the technology is overhyped or not appropriate for this use case</a:t>
            </a:r>
            <a:endParaRPr sz="1200">
              <a:solidFill>
                <a:schemeClr val="dk1"/>
              </a:solidFill>
              <a:latin typeface="Arial"/>
              <a:ea typeface="Arial"/>
              <a:cs typeface="Arial"/>
              <a:sym typeface="Arial"/>
            </a:endParaRPr>
          </a:p>
          <a:p>
            <a:pPr indent="-304800" lvl="0" marL="457200" rtl="0" algn="just">
              <a:lnSpc>
                <a:spcPct val="115000"/>
              </a:lnSpc>
              <a:spcBef>
                <a:spcPts val="0"/>
              </a:spcBef>
              <a:spcAft>
                <a:spcPts val="0"/>
              </a:spcAft>
              <a:buClr>
                <a:schemeClr val="accent2"/>
              </a:buClr>
              <a:buSzPts val="1200"/>
              <a:buFont typeface="Arial"/>
              <a:buAutoNum type="arabicPeriod"/>
            </a:pPr>
            <a:r>
              <a:rPr lang="en" sz="1200">
                <a:solidFill>
                  <a:schemeClr val="accent2"/>
                </a:solidFill>
                <a:latin typeface="Arial"/>
                <a:ea typeface="Arial"/>
                <a:cs typeface="Arial"/>
                <a:sym typeface="Arial"/>
              </a:rPr>
              <a:t>a lack of incentive to innovate</a:t>
            </a:r>
            <a:endParaRPr sz="1200">
              <a:solidFill>
                <a:schemeClr val="accent2"/>
              </a:solidFill>
              <a:latin typeface="Arial"/>
              <a:ea typeface="Arial"/>
              <a:cs typeface="Arial"/>
              <a:sym typeface="Arial"/>
            </a:endParaRPr>
          </a:p>
          <a:p>
            <a:pPr indent="-304800" lvl="0" marL="457200" rtl="0" algn="just">
              <a:lnSpc>
                <a:spcPct val="115000"/>
              </a:lnSpc>
              <a:spcBef>
                <a:spcPts val="0"/>
              </a:spcBef>
              <a:spcAft>
                <a:spcPts val="0"/>
              </a:spcAft>
              <a:buClr>
                <a:schemeClr val="dk1"/>
              </a:buClr>
              <a:buSzPts val="1200"/>
              <a:buFont typeface="Arial"/>
              <a:buAutoNum type="arabicPeriod"/>
            </a:pPr>
            <a:r>
              <a:rPr lang="en" sz="1200">
                <a:solidFill>
                  <a:schemeClr val="accent2"/>
                </a:solidFill>
                <a:latin typeface="Arial"/>
                <a:ea typeface="Arial"/>
                <a:cs typeface="Arial"/>
                <a:sym typeface="Arial"/>
              </a:rPr>
              <a:t>uncertainty</a:t>
            </a:r>
            <a:r>
              <a:rPr lang="en" sz="1200">
                <a:solidFill>
                  <a:schemeClr val="dk1"/>
                </a:solidFill>
                <a:latin typeface="Arial"/>
                <a:ea typeface="Arial"/>
                <a:cs typeface="Arial"/>
                <a:sym typeface="Arial"/>
              </a:rPr>
              <a:t> regarding the impact of increased transparency and unease with data usage, storage and control.</a:t>
            </a:r>
            <a:endParaRPr sz="1200">
              <a:solidFill>
                <a:schemeClr val="dk1"/>
              </a:solidFill>
              <a:latin typeface="Arial"/>
              <a:ea typeface="Arial"/>
              <a:cs typeface="Arial"/>
              <a:sym typeface="Arial"/>
            </a:endParaRPr>
          </a:p>
          <a:p>
            <a:pPr indent="0" lvl="0" marL="0" rtl="0" algn="just">
              <a:spcBef>
                <a:spcPts val="600"/>
              </a:spcBef>
              <a:spcAft>
                <a:spcPts val="0"/>
              </a:spcAft>
              <a:buNone/>
            </a:pPr>
            <a:r>
              <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idx="4294967295" type="ctrTitle"/>
          </p:nvPr>
        </p:nvSpPr>
        <p:spPr>
          <a:xfrm>
            <a:off x="685800" y="5165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Thanks!</a:t>
            </a:r>
            <a:endParaRPr b="1" sz="6000"/>
          </a:p>
        </p:txBody>
      </p:sp>
      <p:sp>
        <p:nvSpPr>
          <p:cNvPr id="321" name="Google Shape;321;p46"/>
          <p:cNvSpPr txBox="1"/>
          <p:nvPr>
            <p:ph idx="4294967295" type="subTitle"/>
          </p:nvPr>
        </p:nvSpPr>
        <p:spPr>
          <a:xfrm>
            <a:off x="685800" y="1639913"/>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322" name="Google Shape;322;p4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6"/>
          <p:cNvPicPr preferRelativeResize="0"/>
          <p:nvPr/>
        </p:nvPicPr>
        <p:blipFill>
          <a:blip r:embed="rId3">
            <a:alphaModFix/>
          </a:blip>
          <a:stretch>
            <a:fillRect/>
          </a:stretch>
        </p:blipFill>
        <p:spPr>
          <a:xfrm>
            <a:off x="3769237" y="293675"/>
            <a:ext cx="1605525" cy="160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1</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Project Background</a:t>
            </a:r>
            <a:endParaRPr/>
          </a:p>
          <a:p>
            <a:pPr indent="0" lvl="0" marL="0" rtl="0" algn="l">
              <a:spcBef>
                <a:spcPts val="0"/>
              </a:spcBef>
              <a:spcAft>
                <a:spcPts val="0"/>
              </a:spcAft>
              <a:buNone/>
            </a:pPr>
            <a:r>
              <a:t/>
            </a:r>
            <a:endParaRPr/>
          </a:p>
        </p:txBody>
      </p:sp>
      <p:sp>
        <p:nvSpPr>
          <p:cNvPr id="150" name="Google Shape;150;p28"/>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8"/>
          <p:cNvPicPr preferRelativeResize="0"/>
          <p:nvPr/>
        </p:nvPicPr>
        <p:blipFill>
          <a:blip r:embed="rId3">
            <a:alphaModFix/>
          </a:blip>
          <a:stretch>
            <a:fillRect/>
          </a:stretch>
        </p:blipFill>
        <p:spPr>
          <a:xfrm>
            <a:off x="8404375" y="-7"/>
            <a:ext cx="739624" cy="73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500750" y="645725"/>
            <a:ext cx="76647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 Australian wine – one of our most successful export products</a:t>
            </a:r>
            <a:endParaRPr b="1" sz="1800"/>
          </a:p>
        </p:txBody>
      </p:sp>
      <p:sp>
        <p:nvSpPr>
          <p:cNvPr id="157" name="Google Shape;157;p2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9"/>
          <p:cNvPicPr preferRelativeResize="0"/>
          <p:nvPr/>
        </p:nvPicPr>
        <p:blipFill>
          <a:blip r:embed="rId3">
            <a:alphaModFix/>
          </a:blip>
          <a:stretch>
            <a:fillRect/>
          </a:stretch>
        </p:blipFill>
        <p:spPr>
          <a:xfrm>
            <a:off x="0" y="-7"/>
            <a:ext cx="739625" cy="739625"/>
          </a:xfrm>
          <a:prstGeom prst="rect">
            <a:avLst/>
          </a:prstGeom>
          <a:noFill/>
          <a:ln>
            <a:noFill/>
          </a:ln>
        </p:spPr>
      </p:pic>
      <p:pic>
        <p:nvPicPr>
          <p:cNvPr id="159" name="Google Shape;159;p29"/>
          <p:cNvPicPr preferRelativeResize="0"/>
          <p:nvPr/>
        </p:nvPicPr>
        <p:blipFill>
          <a:blip r:embed="rId4">
            <a:alphaModFix/>
          </a:blip>
          <a:stretch>
            <a:fillRect/>
          </a:stretch>
        </p:blipFill>
        <p:spPr>
          <a:xfrm>
            <a:off x="2944775" y="1146201"/>
            <a:ext cx="4651098" cy="3106800"/>
          </a:xfrm>
          <a:prstGeom prst="rect">
            <a:avLst/>
          </a:prstGeom>
          <a:noFill/>
          <a:ln cap="flat" cmpd="sng" w="9525">
            <a:solidFill>
              <a:schemeClr val="dk2"/>
            </a:solidFill>
            <a:prstDash val="solid"/>
            <a:round/>
            <a:headEnd len="sm" w="sm" type="none"/>
            <a:tailEnd len="sm" w="sm" type="none"/>
          </a:ln>
        </p:spPr>
      </p:pic>
      <p:sp>
        <p:nvSpPr>
          <p:cNvPr id="160" name="Google Shape;160;p29"/>
          <p:cNvSpPr txBox="1"/>
          <p:nvPr/>
        </p:nvSpPr>
        <p:spPr>
          <a:xfrm>
            <a:off x="2480275" y="4401375"/>
            <a:ext cx="511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2"/>
                </a:solidFill>
                <a:highlight>
                  <a:srgbClr val="FFFFFF"/>
                </a:highlight>
              </a:rPr>
              <a:t>“</a:t>
            </a:r>
            <a:r>
              <a:rPr b="1" lang="en" sz="1200">
                <a:solidFill>
                  <a:schemeClr val="accent2"/>
                </a:solidFill>
                <a:highlight>
                  <a:srgbClr val="FFFFFF"/>
                </a:highlight>
              </a:rPr>
              <a:t>For each additional $1 million of value-add generated by the wine sector, the broader economy would gain an extra $2.19 million.”</a:t>
            </a:r>
            <a:endParaRPr sz="1000"/>
          </a:p>
        </p:txBody>
      </p:sp>
      <p:sp>
        <p:nvSpPr>
          <p:cNvPr id="161" name="Google Shape;161;p29"/>
          <p:cNvSpPr txBox="1"/>
          <p:nvPr/>
        </p:nvSpPr>
        <p:spPr>
          <a:xfrm>
            <a:off x="0" y="1146200"/>
            <a:ext cx="2944800" cy="310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600"/>
              </a:spcBef>
              <a:spcAft>
                <a:spcPts val="0"/>
              </a:spcAft>
              <a:buNone/>
            </a:pPr>
            <a:r>
              <a:rPr b="1" lang="en" sz="1200" u="sng">
                <a:solidFill>
                  <a:schemeClr val="dk1"/>
                </a:solidFill>
                <a:highlight>
                  <a:schemeClr val="lt1"/>
                </a:highlight>
              </a:rPr>
              <a:t>Brief Info:</a:t>
            </a:r>
            <a:endParaRPr b="1" sz="1000" u="sng">
              <a:solidFill>
                <a:schemeClr val="accent2"/>
              </a:solidFill>
              <a:highlight>
                <a:schemeClr val="lt1"/>
              </a:highlight>
            </a:endParaRPr>
          </a:p>
          <a:p>
            <a:pPr indent="-292100" lvl="0" marL="457200" rtl="0" algn="l">
              <a:lnSpc>
                <a:spcPct val="150000"/>
              </a:lnSpc>
              <a:spcBef>
                <a:spcPts val="600"/>
              </a:spcBef>
              <a:spcAft>
                <a:spcPts val="0"/>
              </a:spcAft>
              <a:buClr>
                <a:schemeClr val="accent4"/>
              </a:buClr>
              <a:buSzPts val="1000"/>
              <a:buFont typeface="Arial"/>
              <a:buChar char="❖"/>
            </a:pPr>
            <a:r>
              <a:rPr lang="en" sz="1000">
                <a:solidFill>
                  <a:schemeClr val="accent2"/>
                </a:solidFill>
                <a:highlight>
                  <a:schemeClr val="lt1"/>
                </a:highlight>
              </a:rPr>
              <a:t>Fifth-largest</a:t>
            </a:r>
            <a:r>
              <a:rPr lang="en" sz="1000">
                <a:solidFill>
                  <a:schemeClr val="dk1"/>
                </a:solidFill>
                <a:highlight>
                  <a:schemeClr val="lt1"/>
                </a:highlight>
              </a:rPr>
              <a:t> agricultural export industry</a:t>
            </a:r>
            <a:endParaRPr sz="1000">
              <a:solidFill>
                <a:schemeClr val="dk1"/>
              </a:solidFill>
              <a:highlight>
                <a:schemeClr val="lt1"/>
              </a:highlight>
            </a:endParaRPr>
          </a:p>
          <a:p>
            <a:pPr indent="-292100" lvl="0" marL="457200" rtl="0" algn="l">
              <a:lnSpc>
                <a:spcPct val="150000"/>
              </a:lnSpc>
              <a:spcBef>
                <a:spcPts val="0"/>
              </a:spcBef>
              <a:spcAft>
                <a:spcPts val="0"/>
              </a:spcAft>
              <a:buClr>
                <a:schemeClr val="accent4"/>
              </a:buClr>
              <a:buSzPts val="1000"/>
              <a:buFont typeface="Arial"/>
              <a:buChar char="❖"/>
            </a:pPr>
            <a:r>
              <a:rPr lang="en" sz="1000">
                <a:solidFill>
                  <a:schemeClr val="accent2"/>
                </a:solidFill>
                <a:highlight>
                  <a:schemeClr val="lt1"/>
                </a:highlight>
              </a:rPr>
              <a:t>$3.5 billion worth of domestic market</a:t>
            </a:r>
            <a:r>
              <a:rPr lang="en" sz="1000">
                <a:solidFill>
                  <a:schemeClr val="dk1"/>
                </a:solidFill>
                <a:highlight>
                  <a:schemeClr val="lt1"/>
                </a:highlight>
              </a:rPr>
              <a:t> for Australian wines, with Australians consuming approximately 500 million litres annually</a:t>
            </a:r>
            <a:endParaRPr sz="1000">
              <a:solidFill>
                <a:schemeClr val="dk1"/>
              </a:solidFill>
              <a:highlight>
                <a:schemeClr val="lt1"/>
              </a:highlight>
            </a:endParaRPr>
          </a:p>
          <a:p>
            <a:pPr indent="-292100" lvl="0" marL="457200" rtl="0" algn="l">
              <a:lnSpc>
                <a:spcPct val="150000"/>
              </a:lnSpc>
              <a:spcBef>
                <a:spcPts val="0"/>
              </a:spcBef>
              <a:spcAft>
                <a:spcPts val="0"/>
              </a:spcAft>
              <a:buClr>
                <a:schemeClr val="accent4"/>
              </a:buClr>
              <a:buSzPts val="1000"/>
              <a:buFont typeface="Arial"/>
              <a:buChar char="❖"/>
            </a:pPr>
            <a:r>
              <a:rPr lang="en" sz="1000">
                <a:solidFill>
                  <a:schemeClr val="accent2"/>
                </a:solidFill>
                <a:highlight>
                  <a:schemeClr val="lt1"/>
                </a:highlight>
              </a:rPr>
              <a:t>South Australia is the country's largest wine producing state</a:t>
            </a:r>
            <a:r>
              <a:rPr lang="en" sz="1000">
                <a:solidFill>
                  <a:schemeClr val="dk1"/>
                </a:solidFill>
                <a:highlight>
                  <a:schemeClr val="lt1"/>
                </a:highlight>
              </a:rPr>
              <a:t>, accounting for more than half of Australia's wine grape production</a:t>
            </a:r>
            <a:endParaRPr sz="1000">
              <a:solidFill>
                <a:schemeClr val="accent2"/>
              </a:solidFill>
              <a:highlight>
                <a:schemeClr val="lt1"/>
              </a:highlight>
            </a:endParaRPr>
          </a:p>
          <a:p>
            <a:pPr indent="0" lvl="0" marL="457200" rtl="0" algn="l">
              <a:lnSpc>
                <a:spcPct val="150000"/>
              </a:lnSpc>
              <a:spcBef>
                <a:spcPts val="1800"/>
              </a:spcBef>
              <a:spcAft>
                <a:spcPts val="800"/>
              </a:spcAft>
              <a:buNone/>
            </a:pPr>
            <a:r>
              <a:t/>
            </a:r>
            <a:endParaRPr b="1" sz="1650">
              <a:solidFill>
                <a:srgbClr val="19232D"/>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2615800" y="818800"/>
            <a:ext cx="47721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 Where does this bottle come from? ”  </a:t>
            </a:r>
            <a:endParaRPr b="1" sz="1800"/>
          </a:p>
        </p:txBody>
      </p:sp>
      <p:sp>
        <p:nvSpPr>
          <p:cNvPr id="167" name="Google Shape;167;p3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30"/>
          <p:cNvPicPr preferRelativeResize="0"/>
          <p:nvPr/>
        </p:nvPicPr>
        <p:blipFill>
          <a:blip r:embed="rId3">
            <a:alphaModFix/>
          </a:blip>
          <a:stretch>
            <a:fillRect/>
          </a:stretch>
        </p:blipFill>
        <p:spPr>
          <a:xfrm>
            <a:off x="344450" y="818808"/>
            <a:ext cx="2025500" cy="3038991"/>
          </a:xfrm>
          <a:prstGeom prst="rect">
            <a:avLst/>
          </a:prstGeom>
          <a:noFill/>
          <a:ln>
            <a:noFill/>
          </a:ln>
        </p:spPr>
      </p:pic>
      <p:pic>
        <p:nvPicPr>
          <p:cNvPr id="169" name="Google Shape;169;p30"/>
          <p:cNvPicPr preferRelativeResize="0"/>
          <p:nvPr/>
        </p:nvPicPr>
        <p:blipFill>
          <a:blip r:embed="rId4">
            <a:alphaModFix/>
          </a:blip>
          <a:stretch>
            <a:fillRect/>
          </a:stretch>
        </p:blipFill>
        <p:spPr>
          <a:xfrm>
            <a:off x="0" y="-7"/>
            <a:ext cx="739625" cy="739625"/>
          </a:xfrm>
          <a:prstGeom prst="rect">
            <a:avLst/>
          </a:prstGeom>
          <a:noFill/>
          <a:ln>
            <a:noFill/>
          </a:ln>
        </p:spPr>
      </p:pic>
      <p:sp>
        <p:nvSpPr>
          <p:cNvPr id="170" name="Google Shape;170;p30"/>
          <p:cNvSpPr txBox="1"/>
          <p:nvPr/>
        </p:nvSpPr>
        <p:spPr>
          <a:xfrm>
            <a:off x="2615800" y="1252900"/>
            <a:ext cx="5957400" cy="447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chemeClr val="dk1"/>
                </a:solidFill>
                <a:highlight>
                  <a:schemeClr val="lt1"/>
                </a:highlight>
              </a:rPr>
              <a:t>Wine Export - A lucrative industry</a:t>
            </a:r>
            <a:endParaRPr b="1" sz="1200">
              <a:solidFill>
                <a:schemeClr val="dk1"/>
              </a:solidFill>
              <a:highlight>
                <a:schemeClr val="lt1"/>
              </a:highlight>
            </a:endParaRPr>
          </a:p>
          <a:p>
            <a:pPr indent="0" lvl="0" marL="0" rtl="0" algn="just">
              <a:spcBef>
                <a:spcPts val="0"/>
              </a:spcBef>
              <a:spcAft>
                <a:spcPts val="0"/>
              </a:spcAft>
              <a:buNone/>
            </a:pPr>
            <a:r>
              <a:t/>
            </a:r>
            <a:endParaRPr sz="1200">
              <a:solidFill>
                <a:schemeClr val="dk1"/>
              </a:solidFill>
              <a:highlight>
                <a:schemeClr val="lt1"/>
              </a:highlight>
            </a:endParaRPr>
          </a:p>
          <a:p>
            <a:pPr indent="-304800" lvl="0" marL="457200" rtl="0" algn="just">
              <a:spcBef>
                <a:spcPts val="0"/>
              </a:spcBef>
              <a:spcAft>
                <a:spcPts val="0"/>
              </a:spcAft>
              <a:buClr>
                <a:schemeClr val="dk1"/>
              </a:buClr>
              <a:buSzPts val="1200"/>
              <a:buFont typeface="Arial"/>
              <a:buChar char="●"/>
            </a:pPr>
            <a:r>
              <a:rPr lang="en" sz="1200">
                <a:solidFill>
                  <a:schemeClr val="dk1"/>
                </a:solidFill>
                <a:highlight>
                  <a:schemeClr val="lt1"/>
                </a:highlight>
              </a:rPr>
              <a:t>Australia is the fifth largest wine exporter in the world.</a:t>
            </a:r>
            <a:endParaRPr sz="1200">
              <a:solidFill>
                <a:schemeClr val="dk1"/>
              </a:solidFill>
              <a:highlight>
                <a:schemeClr val="lt1"/>
              </a:highlight>
            </a:endParaRPr>
          </a:p>
          <a:p>
            <a:pPr indent="0" lvl="0" marL="457200" rtl="0" algn="just">
              <a:spcBef>
                <a:spcPts val="0"/>
              </a:spcBef>
              <a:spcAft>
                <a:spcPts val="0"/>
              </a:spcAft>
              <a:buNone/>
            </a:pPr>
            <a:r>
              <a:t/>
            </a:r>
            <a:endParaRPr sz="1200">
              <a:solidFill>
                <a:schemeClr val="dk1"/>
              </a:solidFill>
              <a:highlight>
                <a:schemeClr val="lt1"/>
              </a:highlight>
            </a:endParaRPr>
          </a:p>
          <a:p>
            <a:pPr indent="-304800" lvl="0" marL="457200" rtl="0" algn="just">
              <a:spcBef>
                <a:spcPts val="0"/>
              </a:spcBef>
              <a:spcAft>
                <a:spcPts val="0"/>
              </a:spcAft>
              <a:buClr>
                <a:schemeClr val="dk1"/>
              </a:buClr>
              <a:buSzPts val="1200"/>
              <a:buFont typeface="Arial"/>
              <a:buChar char="●"/>
            </a:pPr>
            <a:r>
              <a:rPr lang="en" sz="1200">
                <a:solidFill>
                  <a:schemeClr val="dk1"/>
                </a:solidFill>
                <a:highlight>
                  <a:schemeClr val="lt1"/>
                </a:highlight>
              </a:rPr>
              <a:t>In 2020, wine exports from Australia to China amounted to nearly 3 billion Australian dollars, making China the leading export destination for Australian wine. </a:t>
            </a:r>
            <a:endParaRPr sz="1200">
              <a:solidFill>
                <a:schemeClr val="dk1"/>
              </a:solidFill>
              <a:highlight>
                <a:schemeClr val="lt1"/>
              </a:highlight>
            </a:endParaRPr>
          </a:p>
          <a:p>
            <a:pPr indent="0" lvl="0" marL="457200" rtl="0" algn="just">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b="1" lang="en" sz="1200">
                <a:solidFill>
                  <a:schemeClr val="dk1"/>
                </a:solidFill>
                <a:highlight>
                  <a:schemeClr val="lt1"/>
                </a:highlight>
              </a:rPr>
              <a:t>Wine Counterfeit is even bigger business </a:t>
            </a:r>
            <a:endParaRPr b="1"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chemeClr val="lt1"/>
                </a:highlight>
              </a:rPr>
              <a:t>Potential losses to the global industry due to counterfeits are estimated to reach $4.3 trillion by 2022. </a:t>
            </a:r>
            <a:endParaRPr sz="1200">
              <a:solidFill>
                <a:schemeClr val="dk1"/>
              </a:solidFill>
              <a:highlight>
                <a:schemeClr val="lt1"/>
              </a:highlight>
            </a:endParaRPr>
          </a:p>
          <a:p>
            <a:pPr indent="0" lvl="0" marL="457200" rtl="0" algn="l">
              <a:spcBef>
                <a:spcPts val="0"/>
              </a:spcBef>
              <a:spcAft>
                <a:spcPts val="0"/>
              </a:spcAft>
              <a:buNone/>
            </a:pPr>
            <a:r>
              <a:t/>
            </a:r>
            <a:endParaRPr sz="1200">
              <a:solidFill>
                <a:schemeClr val="dk1"/>
              </a:solidFill>
              <a:highlight>
                <a:schemeClr val="lt1"/>
              </a:highlight>
            </a:endParaRPr>
          </a:p>
          <a:p>
            <a:pPr indent="-304800" lvl="0" marL="457200" rtl="0" algn="l">
              <a:spcBef>
                <a:spcPts val="0"/>
              </a:spcBef>
              <a:spcAft>
                <a:spcPts val="0"/>
              </a:spcAft>
              <a:buClr>
                <a:schemeClr val="dk1"/>
              </a:buClr>
              <a:buSzPts val="1200"/>
              <a:buFont typeface="Arial"/>
              <a:buChar char="●"/>
            </a:pPr>
            <a:r>
              <a:rPr lang="en" sz="1200">
                <a:solidFill>
                  <a:schemeClr val="dk1"/>
                </a:solidFill>
                <a:highlight>
                  <a:schemeClr val="lt1"/>
                </a:highlight>
              </a:rPr>
              <a:t>In China alone, experts claim around 50 per cent of wine over $35 is fake, and up to 70 per cent of bottles sold are fraudulent.</a:t>
            </a:r>
            <a:endParaRPr sz="1200">
              <a:solidFill>
                <a:schemeClr val="dk1"/>
              </a:solidFill>
              <a:highlight>
                <a:schemeClr val="lt1"/>
              </a:highlight>
            </a:endParaRPr>
          </a:p>
          <a:p>
            <a:pPr indent="0" lvl="0" marL="0" rtl="0" algn="l">
              <a:spcBef>
                <a:spcPts val="0"/>
              </a:spcBef>
              <a:spcAft>
                <a:spcPts val="0"/>
              </a:spcAft>
              <a:buNone/>
            </a:pPr>
            <a:r>
              <a:t/>
            </a:r>
            <a:endParaRPr sz="1200">
              <a:solidFill>
                <a:srgbClr val="455F7C"/>
              </a:solidFill>
              <a:highlight>
                <a:schemeClr val="lt1"/>
              </a:highlight>
            </a:endParaRPr>
          </a:p>
          <a:p>
            <a:pPr indent="0" lvl="0" marL="0" rtl="0" algn="l">
              <a:spcBef>
                <a:spcPts val="0"/>
              </a:spcBef>
              <a:spcAft>
                <a:spcPts val="0"/>
              </a:spcAft>
              <a:buNone/>
            </a:pPr>
            <a:r>
              <a:rPr b="1" lang="en" sz="1200">
                <a:solidFill>
                  <a:schemeClr val="accent2"/>
                </a:solidFill>
                <a:highlight>
                  <a:schemeClr val="lt1"/>
                </a:highlight>
              </a:rPr>
              <a:t>“AUTHENTICITY IS A HUGE ISSUE IN MARKETS SUCH AS ASIA”</a:t>
            </a:r>
            <a:endParaRPr b="1" sz="1200">
              <a:solidFill>
                <a:schemeClr val="accent2"/>
              </a:solidFill>
              <a:highlight>
                <a:schemeClr val="lt1"/>
              </a:highlight>
            </a:endParaRPr>
          </a:p>
          <a:p>
            <a:pPr indent="0" lvl="0" marL="0" rtl="0" algn="just">
              <a:spcBef>
                <a:spcPts val="0"/>
              </a:spcBef>
              <a:spcAft>
                <a:spcPts val="0"/>
              </a:spcAft>
              <a:buNone/>
            </a:pPr>
            <a:r>
              <a:t/>
            </a:r>
            <a:endParaRPr sz="1200">
              <a:solidFill>
                <a:srgbClr val="455F7C"/>
              </a:solidFill>
              <a:highlight>
                <a:schemeClr val="lt1"/>
              </a:highlight>
            </a:endParaRPr>
          </a:p>
          <a:p>
            <a:pPr indent="0" lvl="0" marL="0" rtl="0" algn="just">
              <a:lnSpc>
                <a:spcPct val="115000"/>
              </a:lnSpc>
              <a:spcBef>
                <a:spcPts val="0"/>
              </a:spcBef>
              <a:spcAft>
                <a:spcPts val="0"/>
              </a:spcAft>
              <a:buNone/>
            </a:pPr>
            <a:r>
              <a:t/>
            </a:r>
            <a:endParaRPr sz="1200"/>
          </a:p>
          <a:p>
            <a:pPr indent="0" lvl="0" marL="0" rtl="0" algn="just">
              <a:spcBef>
                <a:spcPts val="1200"/>
              </a:spcBef>
              <a:spcAft>
                <a:spcPts val="0"/>
              </a:spcAft>
              <a:buNone/>
            </a:pPr>
            <a:r>
              <a:t/>
            </a:r>
            <a:endParaRPr b="1" sz="1200">
              <a:solidFill>
                <a:schemeClr val="dk1"/>
              </a:solidFill>
              <a:latin typeface="Source Sans Pro"/>
              <a:ea typeface="Source Sans Pro"/>
              <a:cs typeface="Source Sans Pro"/>
              <a:sym typeface="Source Sans Pro"/>
            </a:endParaRPr>
          </a:p>
          <a:p>
            <a:pPr indent="0" lvl="0" marL="457200" rtl="0" algn="l">
              <a:lnSpc>
                <a:spcPct val="150000"/>
              </a:lnSpc>
              <a:spcBef>
                <a:spcPts val="1800"/>
              </a:spcBef>
              <a:spcAft>
                <a:spcPts val="800"/>
              </a:spcAft>
              <a:buNone/>
            </a:pPr>
            <a:r>
              <a:t/>
            </a:r>
            <a:endParaRPr b="1" sz="1200" u="sng">
              <a:solidFill>
                <a:schemeClr val="dk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a:off x="1536450" y="1991850"/>
            <a:ext cx="4017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2</a:t>
            </a:r>
            <a:r>
              <a:rPr lang="en" sz="6000">
                <a:solidFill>
                  <a:schemeClr val="accent4"/>
                </a:solidFill>
              </a:rPr>
              <a:t>.</a:t>
            </a:r>
            <a:endParaRPr sz="6000">
              <a:solidFill>
                <a:schemeClr val="accent4"/>
              </a:solidFill>
            </a:endParaRPr>
          </a:p>
          <a:p>
            <a:pPr indent="0" lvl="0" marL="0" rtl="0" algn="l">
              <a:spcBef>
                <a:spcPts val="0"/>
              </a:spcBef>
              <a:spcAft>
                <a:spcPts val="0"/>
              </a:spcAft>
              <a:buNone/>
            </a:pPr>
            <a:r>
              <a:rPr lang="en"/>
              <a:t>Current Issue  &amp; Solutions</a:t>
            </a:r>
            <a:endParaRPr/>
          </a:p>
        </p:txBody>
      </p:sp>
      <p:sp>
        <p:nvSpPr>
          <p:cNvPr id="176" name="Google Shape;176;p31"/>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31"/>
          <p:cNvPicPr preferRelativeResize="0"/>
          <p:nvPr/>
        </p:nvPicPr>
        <p:blipFill>
          <a:blip r:embed="rId3">
            <a:alphaModFix/>
          </a:blip>
          <a:stretch>
            <a:fillRect/>
          </a:stretch>
        </p:blipFill>
        <p:spPr>
          <a:xfrm>
            <a:off x="8404375" y="-7"/>
            <a:ext cx="739624" cy="73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0" y="-7"/>
            <a:ext cx="739625" cy="739625"/>
          </a:xfrm>
          <a:prstGeom prst="rect">
            <a:avLst/>
          </a:prstGeom>
          <a:noFill/>
          <a:ln>
            <a:noFill/>
          </a:ln>
        </p:spPr>
      </p:pic>
      <p:sp>
        <p:nvSpPr>
          <p:cNvPr id="183" name="Google Shape;183;p3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32"/>
          <p:cNvSpPr/>
          <p:nvPr/>
        </p:nvSpPr>
        <p:spPr>
          <a:xfrm>
            <a:off x="6238400" y="1668325"/>
            <a:ext cx="1627200" cy="1554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32"/>
          <p:cNvCxnSpPr>
            <a:stCxn id="184" idx="0"/>
          </p:cNvCxnSpPr>
          <p:nvPr/>
        </p:nvCxnSpPr>
        <p:spPr>
          <a:xfrm flipH="1" rot="10800000">
            <a:off x="7052000" y="367825"/>
            <a:ext cx="379800" cy="1300500"/>
          </a:xfrm>
          <a:prstGeom prst="straightConnector1">
            <a:avLst/>
          </a:prstGeom>
          <a:noFill/>
          <a:ln cap="flat" cmpd="sng" w="9525">
            <a:solidFill>
              <a:srgbClr val="CFD8DC"/>
            </a:solidFill>
            <a:prstDash val="solid"/>
            <a:round/>
            <a:headEnd len="med" w="med" type="none"/>
            <a:tailEnd len="med" w="med" type="none"/>
          </a:ln>
        </p:spPr>
      </p:cxnSp>
      <p:cxnSp>
        <p:nvCxnSpPr>
          <p:cNvPr id="186" name="Google Shape;186;p32"/>
          <p:cNvCxnSpPr/>
          <p:nvPr/>
        </p:nvCxnSpPr>
        <p:spPr>
          <a:xfrm flipH="1" rot="10800000">
            <a:off x="7656800" y="1515925"/>
            <a:ext cx="915600" cy="427500"/>
          </a:xfrm>
          <a:prstGeom prst="straightConnector1">
            <a:avLst/>
          </a:prstGeom>
          <a:noFill/>
          <a:ln cap="flat" cmpd="sng" w="9525">
            <a:solidFill>
              <a:srgbClr val="CFD8DC"/>
            </a:solidFill>
            <a:prstDash val="solid"/>
            <a:round/>
            <a:headEnd len="med" w="med" type="none"/>
            <a:tailEnd len="med" w="med" type="none"/>
          </a:ln>
        </p:spPr>
      </p:cxnSp>
      <p:cxnSp>
        <p:nvCxnSpPr>
          <p:cNvPr id="187" name="Google Shape;187;p32"/>
          <p:cNvCxnSpPr/>
          <p:nvPr/>
        </p:nvCxnSpPr>
        <p:spPr>
          <a:xfrm flipH="1" rot="10800000">
            <a:off x="7364550" y="1169850"/>
            <a:ext cx="420600" cy="554400"/>
          </a:xfrm>
          <a:prstGeom prst="straightConnector1">
            <a:avLst/>
          </a:prstGeom>
          <a:noFill/>
          <a:ln cap="flat" cmpd="sng" w="9525">
            <a:solidFill>
              <a:srgbClr val="CFD8DC"/>
            </a:solidFill>
            <a:prstDash val="solid"/>
            <a:round/>
            <a:headEnd len="med" w="med" type="none"/>
            <a:tailEnd len="med" w="med" type="none"/>
          </a:ln>
        </p:spPr>
      </p:cxnSp>
      <p:pic>
        <p:nvPicPr>
          <p:cNvPr id="188" name="Google Shape;188;p32"/>
          <p:cNvPicPr preferRelativeResize="0"/>
          <p:nvPr/>
        </p:nvPicPr>
        <p:blipFill>
          <a:blip r:embed="rId4">
            <a:alphaModFix/>
          </a:blip>
          <a:stretch>
            <a:fillRect/>
          </a:stretch>
        </p:blipFill>
        <p:spPr>
          <a:xfrm>
            <a:off x="6549325" y="1942962"/>
            <a:ext cx="1005350" cy="1005350"/>
          </a:xfrm>
          <a:prstGeom prst="rect">
            <a:avLst/>
          </a:prstGeom>
          <a:noFill/>
          <a:ln>
            <a:noFill/>
          </a:ln>
        </p:spPr>
      </p:pic>
      <p:sp>
        <p:nvSpPr>
          <p:cNvPr id="189" name="Google Shape;189;p32"/>
          <p:cNvSpPr txBox="1"/>
          <p:nvPr/>
        </p:nvSpPr>
        <p:spPr>
          <a:xfrm>
            <a:off x="1341900" y="2575550"/>
            <a:ext cx="4559400" cy="169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450">
                <a:solidFill>
                  <a:srgbClr val="19232D"/>
                </a:solidFill>
                <a:highlight>
                  <a:srgbClr val="FFFFFF"/>
                </a:highlight>
              </a:rPr>
              <a:t>Using the main feature of Blockchain, which are </a:t>
            </a:r>
            <a:r>
              <a:rPr lang="en" sz="1450">
                <a:solidFill>
                  <a:schemeClr val="accent2"/>
                </a:solidFill>
                <a:highlight>
                  <a:srgbClr val="FFFFFF"/>
                </a:highlight>
              </a:rPr>
              <a:t>traceability</a:t>
            </a:r>
            <a:r>
              <a:rPr lang="en" sz="1450">
                <a:solidFill>
                  <a:srgbClr val="19232D"/>
                </a:solidFill>
                <a:highlight>
                  <a:srgbClr val="FFFFFF"/>
                </a:highlight>
              </a:rPr>
              <a:t>, </a:t>
            </a:r>
            <a:r>
              <a:rPr lang="en" sz="1450">
                <a:solidFill>
                  <a:schemeClr val="accent2"/>
                </a:solidFill>
                <a:highlight>
                  <a:srgbClr val="FFFFFF"/>
                </a:highlight>
              </a:rPr>
              <a:t>security</a:t>
            </a:r>
            <a:r>
              <a:rPr lang="en" sz="1450">
                <a:solidFill>
                  <a:srgbClr val="19232D"/>
                </a:solidFill>
                <a:highlight>
                  <a:srgbClr val="FFFFFF"/>
                </a:highlight>
              </a:rPr>
              <a:t>, and </a:t>
            </a:r>
            <a:r>
              <a:rPr lang="en" sz="1450">
                <a:solidFill>
                  <a:schemeClr val="accent2"/>
                </a:solidFill>
                <a:highlight>
                  <a:srgbClr val="FFFFFF"/>
                </a:highlight>
              </a:rPr>
              <a:t>decentralisation</a:t>
            </a:r>
            <a:r>
              <a:rPr lang="en" sz="1450">
                <a:solidFill>
                  <a:srgbClr val="19232D"/>
                </a:solidFill>
                <a:highlight>
                  <a:srgbClr val="FFFFFF"/>
                </a:highlight>
              </a:rPr>
              <a:t>, will assuredly avail the supply chain when dealing with data around it, also streamline the financing process, and enhance coordination among buyer, supplier, and other stakeholders.</a:t>
            </a:r>
            <a:r>
              <a:rPr lang="en" sz="1450">
                <a:solidFill>
                  <a:schemeClr val="dk1"/>
                </a:solidFill>
                <a:highlight>
                  <a:schemeClr val="lt1"/>
                </a:highlight>
              </a:rPr>
              <a:t> </a:t>
            </a:r>
            <a:endParaRPr sz="1450">
              <a:latin typeface="Source Sans Pro"/>
              <a:ea typeface="Source Sans Pro"/>
              <a:cs typeface="Source Sans Pro"/>
              <a:sym typeface="Source Sans Pro"/>
            </a:endParaRPr>
          </a:p>
        </p:txBody>
      </p:sp>
      <p:sp>
        <p:nvSpPr>
          <p:cNvPr id="190" name="Google Shape;190;p32"/>
          <p:cNvSpPr txBox="1"/>
          <p:nvPr/>
        </p:nvSpPr>
        <p:spPr>
          <a:xfrm>
            <a:off x="220250" y="2575550"/>
            <a:ext cx="2154300" cy="43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800"/>
              </a:spcAft>
              <a:buNone/>
            </a:pPr>
            <a:r>
              <a:rPr b="1" lang="en" sz="1650">
                <a:solidFill>
                  <a:srgbClr val="19232D"/>
                </a:solidFill>
                <a:highlight>
                  <a:srgbClr val="FFFFFF"/>
                </a:highlight>
              </a:rPr>
              <a:t>Solution</a:t>
            </a:r>
            <a:r>
              <a:rPr b="1" lang="en" sz="1650">
                <a:solidFill>
                  <a:srgbClr val="19232D"/>
                </a:solidFill>
                <a:highlight>
                  <a:srgbClr val="FFFFFF"/>
                </a:highlight>
              </a:rPr>
              <a:t>:</a:t>
            </a:r>
            <a:endParaRPr>
              <a:latin typeface="Source Sans Pro"/>
              <a:ea typeface="Source Sans Pro"/>
              <a:cs typeface="Source Sans Pro"/>
              <a:sym typeface="Source Sans Pro"/>
            </a:endParaRPr>
          </a:p>
        </p:txBody>
      </p:sp>
      <p:sp>
        <p:nvSpPr>
          <p:cNvPr id="191" name="Google Shape;191;p32"/>
          <p:cNvSpPr txBox="1"/>
          <p:nvPr/>
        </p:nvSpPr>
        <p:spPr>
          <a:xfrm>
            <a:off x="220250" y="739625"/>
            <a:ext cx="5240100" cy="168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0"/>
              </a:spcAft>
              <a:buNone/>
            </a:pPr>
            <a:r>
              <a:rPr b="1" lang="en" sz="1650">
                <a:solidFill>
                  <a:srgbClr val="19232D"/>
                </a:solidFill>
                <a:highlight>
                  <a:schemeClr val="lt1"/>
                </a:highlight>
              </a:rPr>
              <a:t>Traditional Supply Chain Issue:</a:t>
            </a:r>
            <a:endParaRPr sz="1450">
              <a:solidFill>
                <a:srgbClr val="19232D"/>
              </a:solidFill>
              <a:highlight>
                <a:schemeClr val="lt1"/>
              </a:highlight>
            </a:endParaRPr>
          </a:p>
          <a:p>
            <a:pPr indent="-320675" lvl="0" marL="457200" rtl="0" algn="l">
              <a:lnSpc>
                <a:spcPct val="150000"/>
              </a:lnSpc>
              <a:spcBef>
                <a:spcPts val="1800"/>
              </a:spcBef>
              <a:spcAft>
                <a:spcPts val="0"/>
              </a:spcAft>
              <a:buClr>
                <a:srgbClr val="19232D"/>
              </a:buClr>
              <a:buSzPts val="1450"/>
              <a:buFont typeface="Arial"/>
              <a:buChar char="❏"/>
            </a:pPr>
            <a:r>
              <a:rPr lang="en" sz="1450">
                <a:solidFill>
                  <a:srgbClr val="19232D"/>
                </a:solidFill>
                <a:highlight>
                  <a:schemeClr val="lt1"/>
                </a:highlight>
              </a:rPr>
              <a:t>Lack of </a:t>
            </a:r>
            <a:r>
              <a:rPr lang="en" sz="1450">
                <a:solidFill>
                  <a:schemeClr val="accent2"/>
                </a:solidFill>
                <a:highlight>
                  <a:schemeClr val="lt1"/>
                </a:highlight>
              </a:rPr>
              <a:t>Product Traceability</a:t>
            </a:r>
            <a:r>
              <a:rPr lang="en" sz="1450">
                <a:solidFill>
                  <a:srgbClr val="19232D"/>
                </a:solidFill>
                <a:highlight>
                  <a:schemeClr val="lt1"/>
                </a:highlight>
              </a:rPr>
              <a:t> </a:t>
            </a:r>
            <a:endParaRPr sz="1450">
              <a:solidFill>
                <a:srgbClr val="19232D"/>
              </a:solidFill>
              <a:highlight>
                <a:schemeClr val="lt1"/>
              </a:highlight>
            </a:endParaRPr>
          </a:p>
          <a:p>
            <a:pPr indent="-320675" lvl="0" marL="457200" rtl="0" algn="l">
              <a:lnSpc>
                <a:spcPct val="150000"/>
              </a:lnSpc>
              <a:spcBef>
                <a:spcPts val="0"/>
              </a:spcBef>
              <a:spcAft>
                <a:spcPts val="0"/>
              </a:spcAft>
              <a:buClr>
                <a:srgbClr val="19232D"/>
              </a:buClr>
              <a:buSzPts val="1450"/>
              <a:buFont typeface="Arial"/>
              <a:buChar char="❏"/>
            </a:pPr>
            <a:r>
              <a:rPr lang="en" sz="1450">
                <a:solidFill>
                  <a:srgbClr val="19232D"/>
                </a:solidFill>
                <a:highlight>
                  <a:schemeClr val="lt1"/>
                </a:highlight>
              </a:rPr>
              <a:t>Lack of </a:t>
            </a:r>
            <a:r>
              <a:rPr lang="en" sz="1450">
                <a:solidFill>
                  <a:schemeClr val="accent2"/>
                </a:solidFill>
                <a:highlight>
                  <a:schemeClr val="lt1"/>
                </a:highlight>
              </a:rPr>
              <a:t>Transparency in Labeling</a:t>
            </a:r>
            <a:r>
              <a:rPr lang="en" sz="1450">
                <a:solidFill>
                  <a:srgbClr val="19232D"/>
                </a:solidFill>
                <a:highlight>
                  <a:schemeClr val="lt1"/>
                </a:highlight>
              </a:rPr>
              <a:t> </a:t>
            </a:r>
            <a:endParaRPr sz="1450">
              <a:solidFill>
                <a:srgbClr val="19232D"/>
              </a:solidFill>
              <a:highlight>
                <a:schemeClr val="lt1"/>
              </a:highlight>
            </a:endParaRPr>
          </a:p>
          <a:p>
            <a:pPr indent="-320675" lvl="0" marL="457200" rtl="0" algn="l">
              <a:lnSpc>
                <a:spcPct val="150000"/>
              </a:lnSpc>
              <a:spcBef>
                <a:spcPts val="0"/>
              </a:spcBef>
              <a:spcAft>
                <a:spcPts val="0"/>
              </a:spcAft>
              <a:buClr>
                <a:srgbClr val="19232D"/>
              </a:buClr>
              <a:buSzPts val="1450"/>
              <a:buFont typeface="Source Sans Pro"/>
              <a:buChar char="❏"/>
            </a:pPr>
            <a:r>
              <a:rPr lang="en" sz="1450">
                <a:solidFill>
                  <a:srgbClr val="19232D"/>
                </a:solidFill>
                <a:highlight>
                  <a:schemeClr val="lt1"/>
                </a:highlight>
              </a:rPr>
              <a:t>Poor </a:t>
            </a:r>
            <a:r>
              <a:rPr lang="en" sz="1450">
                <a:solidFill>
                  <a:schemeClr val="accent2"/>
                </a:solidFill>
                <a:highlight>
                  <a:schemeClr val="lt1"/>
                </a:highlight>
              </a:rPr>
              <a:t>Technology Integration</a:t>
            </a:r>
            <a:endParaRPr sz="1650">
              <a:solidFill>
                <a:srgbClr val="19232D"/>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lnSpc>
                <a:spcPct val="144000"/>
              </a:lnSpc>
              <a:spcBef>
                <a:spcPts val="2600"/>
              </a:spcBef>
              <a:spcAft>
                <a:spcPts val="0"/>
              </a:spcAft>
              <a:buNone/>
            </a:pPr>
            <a:r>
              <a:t/>
            </a:r>
            <a:endParaRPr b="1" sz="2800">
              <a:solidFill>
                <a:srgbClr val="181818"/>
              </a:solidFill>
              <a:highlight>
                <a:srgbClr val="FFFFFF"/>
              </a:highlight>
              <a:latin typeface="Arial"/>
              <a:ea typeface="Arial"/>
              <a:cs typeface="Arial"/>
              <a:sym typeface="Arial"/>
            </a:endParaRPr>
          </a:p>
          <a:p>
            <a:pPr indent="0" lvl="0" marL="0" rtl="0" algn="l">
              <a:spcBef>
                <a:spcPts val="2300"/>
              </a:spcBef>
              <a:spcAft>
                <a:spcPts val="0"/>
              </a:spcAft>
              <a:buNone/>
            </a:pPr>
            <a:r>
              <a:rPr lang="en"/>
              <a:t>How to implement blockchain in the supply chain of wine products </a:t>
            </a:r>
            <a:endParaRPr/>
          </a:p>
        </p:txBody>
      </p:sp>
      <p:sp>
        <p:nvSpPr>
          <p:cNvPr id="197" name="Google Shape;197;p33"/>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98" name="Google Shape;198;p33"/>
          <p:cNvPicPr preferRelativeResize="0"/>
          <p:nvPr/>
        </p:nvPicPr>
        <p:blipFill>
          <a:blip r:embed="rId3">
            <a:alphaModFix/>
          </a:blip>
          <a:stretch>
            <a:fillRect/>
          </a:stretch>
        </p:blipFill>
        <p:spPr>
          <a:xfrm>
            <a:off x="850563" y="1024038"/>
            <a:ext cx="7442875" cy="4048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1" type="body"/>
          </p:nvPr>
        </p:nvSpPr>
        <p:spPr>
          <a:xfrm>
            <a:off x="384875" y="1010725"/>
            <a:ext cx="4548300" cy="30105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350">
                <a:solidFill>
                  <a:srgbClr val="181818"/>
                </a:solidFill>
                <a:highlight>
                  <a:srgbClr val="FFFFFF"/>
                </a:highlight>
                <a:latin typeface="Arial"/>
                <a:ea typeface="Arial"/>
                <a:cs typeface="Arial"/>
                <a:sym typeface="Arial"/>
              </a:rPr>
              <a:t>Integration of the blockchain at this stage means the following actions:</a:t>
            </a:r>
            <a:endParaRPr sz="1350">
              <a:solidFill>
                <a:srgbClr val="181818"/>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1350">
              <a:solidFill>
                <a:srgbClr val="181818"/>
              </a:solidFill>
              <a:highlight>
                <a:srgbClr val="FFFFFF"/>
              </a:highlight>
              <a:latin typeface="Arial"/>
              <a:ea typeface="Arial"/>
              <a:cs typeface="Arial"/>
              <a:sym typeface="Arial"/>
            </a:endParaRPr>
          </a:p>
          <a:p>
            <a:pPr indent="-314325" lvl="0" marL="1079500" rtl="0" algn="l">
              <a:lnSpc>
                <a:spcPct val="115000"/>
              </a:lnSpc>
              <a:spcBef>
                <a:spcPts val="0"/>
              </a:spcBef>
              <a:spcAft>
                <a:spcPts val="0"/>
              </a:spcAft>
              <a:buClr>
                <a:srgbClr val="181818"/>
              </a:buClr>
              <a:buSzPts val="1350"/>
              <a:buFont typeface="Arial"/>
              <a:buAutoNum type="arabicPeriod"/>
            </a:pPr>
            <a:r>
              <a:rPr lang="en" sz="1350">
                <a:solidFill>
                  <a:srgbClr val="181818"/>
                </a:solidFill>
                <a:highlight>
                  <a:srgbClr val="FFFFFF"/>
                </a:highlight>
                <a:latin typeface="Arial"/>
                <a:ea typeface="Arial"/>
                <a:cs typeface="Arial"/>
                <a:sym typeface="Arial"/>
              </a:rPr>
              <a:t>A network of sensors is being created that automatically collects data on weather, soil conditions and other factors that affect the quality of the grapes in a particular season (production cycle).</a:t>
            </a:r>
            <a:endParaRPr sz="1350">
              <a:solidFill>
                <a:srgbClr val="181818"/>
              </a:solidFill>
              <a:highlight>
                <a:srgbClr val="FFFFFF"/>
              </a:highlight>
              <a:latin typeface="Arial"/>
              <a:ea typeface="Arial"/>
              <a:cs typeface="Arial"/>
              <a:sym typeface="Arial"/>
            </a:endParaRPr>
          </a:p>
          <a:p>
            <a:pPr indent="-314325" lvl="0" marL="1079500" rtl="0" algn="l">
              <a:lnSpc>
                <a:spcPct val="115000"/>
              </a:lnSpc>
              <a:spcBef>
                <a:spcPts val="0"/>
              </a:spcBef>
              <a:spcAft>
                <a:spcPts val="0"/>
              </a:spcAft>
              <a:buClr>
                <a:srgbClr val="181818"/>
              </a:buClr>
              <a:buSzPts val="1350"/>
              <a:buFont typeface="Arial"/>
              <a:buAutoNum type="arabicPeriod"/>
            </a:pPr>
            <a:r>
              <a:rPr lang="en" sz="1350">
                <a:solidFill>
                  <a:srgbClr val="181818"/>
                </a:solidFill>
                <a:highlight>
                  <a:srgbClr val="FFFFFF"/>
                </a:highlight>
                <a:latin typeface="Arial"/>
                <a:ea typeface="Arial"/>
                <a:cs typeface="Arial"/>
                <a:sym typeface="Arial"/>
              </a:rPr>
              <a:t>After harvesting and squeezing the juice, the information about the date of this procedure, </a:t>
            </a:r>
            <a:r>
              <a:rPr lang="en" sz="1350">
                <a:solidFill>
                  <a:srgbClr val="181818"/>
                </a:solidFill>
                <a:highlight>
                  <a:srgbClr val="FFFFFF"/>
                </a:highlight>
                <a:latin typeface="Arial"/>
                <a:ea typeface="Arial"/>
                <a:cs typeface="Arial"/>
                <a:sym typeface="Arial"/>
              </a:rPr>
              <a:t>grapes variety,  location (country of origin) </a:t>
            </a:r>
            <a:r>
              <a:rPr lang="en" sz="1350">
                <a:solidFill>
                  <a:srgbClr val="181818"/>
                </a:solidFill>
                <a:highlight>
                  <a:srgbClr val="FFFFFF"/>
                </a:highlight>
                <a:latin typeface="Arial"/>
                <a:ea typeface="Arial"/>
                <a:cs typeface="Arial"/>
                <a:sym typeface="Arial"/>
              </a:rPr>
              <a:t>, etc. is entered into the system.</a:t>
            </a:r>
            <a:endParaRPr sz="1350">
              <a:solidFill>
                <a:srgbClr val="181818"/>
              </a:solidFill>
              <a:highlight>
                <a:srgbClr val="FFFFFF"/>
              </a:highlight>
              <a:latin typeface="Arial"/>
              <a:ea typeface="Arial"/>
              <a:cs typeface="Arial"/>
              <a:sym typeface="Arial"/>
            </a:endParaRPr>
          </a:p>
        </p:txBody>
      </p:sp>
      <p:sp>
        <p:nvSpPr>
          <p:cNvPr id="204" name="Google Shape;204;p34"/>
          <p:cNvSpPr/>
          <p:nvPr/>
        </p:nvSpPr>
        <p:spPr>
          <a:xfrm>
            <a:off x="245425" y="486825"/>
            <a:ext cx="540947" cy="523893"/>
          </a:xfrm>
          <a:custGeom>
            <a:rect b="b" l="l" r="r" t="t"/>
            <a:pathLst>
              <a:path extrusionOk="0" h="298090" w="275642">
                <a:moveTo>
                  <a:pt x="266549" y="167662"/>
                </a:moveTo>
                <a:cubicBezTo>
                  <a:pt x="242105" y="182074"/>
                  <a:pt x="222693" y="211618"/>
                  <a:pt x="209034" y="238280"/>
                </a:cubicBezTo>
                <a:cubicBezTo>
                  <a:pt x="226648" y="239361"/>
                  <a:pt x="240307" y="235038"/>
                  <a:pt x="249654" y="225309"/>
                </a:cubicBezTo>
                <a:cubicBezTo>
                  <a:pt x="266189" y="208736"/>
                  <a:pt x="266908" y="180632"/>
                  <a:pt x="266549" y="167662"/>
                </a:cubicBezTo>
                <a:close/>
                <a:moveTo>
                  <a:pt x="12044" y="49844"/>
                </a:moveTo>
                <a:cubicBezTo>
                  <a:pt x="9168" y="71822"/>
                  <a:pt x="2698" y="134514"/>
                  <a:pt x="27861" y="161537"/>
                </a:cubicBezTo>
                <a:cubicBezTo>
                  <a:pt x="36488" y="170544"/>
                  <a:pt x="47632" y="174507"/>
                  <a:pt x="61651" y="173426"/>
                </a:cubicBezTo>
                <a:cubicBezTo>
                  <a:pt x="56978" y="137036"/>
                  <a:pt x="44396" y="78668"/>
                  <a:pt x="12044" y="49844"/>
                </a:cubicBezTo>
                <a:close/>
                <a:moveTo>
                  <a:pt x="10247" y="37234"/>
                </a:moveTo>
                <a:cubicBezTo>
                  <a:pt x="11325" y="37234"/>
                  <a:pt x="115571" y="67859"/>
                  <a:pt x="89330" y="169823"/>
                </a:cubicBezTo>
                <a:cubicBezTo>
                  <a:pt x="88971" y="172346"/>
                  <a:pt x="86454" y="173787"/>
                  <a:pt x="83938" y="173066"/>
                </a:cubicBezTo>
                <a:cubicBezTo>
                  <a:pt x="81781" y="172346"/>
                  <a:pt x="80343" y="169823"/>
                  <a:pt x="80703" y="167662"/>
                </a:cubicBezTo>
                <a:cubicBezTo>
                  <a:pt x="97598" y="101727"/>
                  <a:pt x="56259" y="68580"/>
                  <a:pt x="28939" y="54528"/>
                </a:cubicBezTo>
                <a:cubicBezTo>
                  <a:pt x="64527" y="98124"/>
                  <a:pt x="72076" y="175228"/>
                  <a:pt x="73154" y="199008"/>
                </a:cubicBezTo>
                <a:lnTo>
                  <a:pt x="158708" y="154331"/>
                </a:lnTo>
                <a:cubicBezTo>
                  <a:pt x="160146" y="153610"/>
                  <a:pt x="161584" y="153610"/>
                  <a:pt x="163021" y="154331"/>
                </a:cubicBezTo>
                <a:cubicBezTo>
                  <a:pt x="164100" y="155051"/>
                  <a:pt x="165178" y="156132"/>
                  <a:pt x="165178" y="157573"/>
                </a:cubicBezTo>
                <a:lnTo>
                  <a:pt x="183152" y="274670"/>
                </a:lnTo>
                <a:cubicBezTo>
                  <a:pt x="186746" y="266023"/>
                  <a:pt x="191060" y="254494"/>
                  <a:pt x="196812" y="242243"/>
                </a:cubicBezTo>
                <a:cubicBezTo>
                  <a:pt x="185309" y="215581"/>
                  <a:pt x="183871" y="193603"/>
                  <a:pt x="194295" y="177029"/>
                </a:cubicBezTo>
                <a:cubicBezTo>
                  <a:pt x="210831" y="149286"/>
                  <a:pt x="251451" y="147125"/>
                  <a:pt x="252889" y="147125"/>
                </a:cubicBezTo>
                <a:cubicBezTo>
                  <a:pt x="255765" y="147125"/>
                  <a:pt x="257922" y="148926"/>
                  <a:pt x="257922" y="151448"/>
                </a:cubicBezTo>
                <a:cubicBezTo>
                  <a:pt x="257922" y="153970"/>
                  <a:pt x="256124" y="156132"/>
                  <a:pt x="253608" y="156132"/>
                </a:cubicBezTo>
                <a:cubicBezTo>
                  <a:pt x="252889" y="156132"/>
                  <a:pt x="215864" y="157934"/>
                  <a:pt x="201844" y="181713"/>
                </a:cubicBezTo>
                <a:cubicBezTo>
                  <a:pt x="194295" y="194324"/>
                  <a:pt x="194295" y="210898"/>
                  <a:pt x="202204" y="231435"/>
                </a:cubicBezTo>
                <a:cubicBezTo>
                  <a:pt x="217661" y="202250"/>
                  <a:pt x="239589" y="170184"/>
                  <a:pt x="267987" y="156492"/>
                </a:cubicBezTo>
                <a:lnTo>
                  <a:pt x="268346" y="156132"/>
                </a:lnTo>
                <a:cubicBezTo>
                  <a:pt x="269065" y="156132"/>
                  <a:pt x="269425" y="156132"/>
                  <a:pt x="269784" y="156132"/>
                </a:cubicBezTo>
                <a:cubicBezTo>
                  <a:pt x="272300" y="155772"/>
                  <a:pt x="274457" y="157213"/>
                  <a:pt x="274817" y="159735"/>
                </a:cubicBezTo>
                <a:cubicBezTo>
                  <a:pt x="275176" y="161537"/>
                  <a:pt x="280928" y="206574"/>
                  <a:pt x="256124" y="231435"/>
                </a:cubicBezTo>
                <a:cubicBezTo>
                  <a:pt x="245700" y="242243"/>
                  <a:pt x="231321" y="247648"/>
                  <a:pt x="213707" y="247648"/>
                </a:cubicBezTo>
                <a:cubicBezTo>
                  <a:pt x="210831" y="247648"/>
                  <a:pt x="207955" y="247648"/>
                  <a:pt x="204720" y="247288"/>
                </a:cubicBezTo>
                <a:cubicBezTo>
                  <a:pt x="192498" y="273229"/>
                  <a:pt x="186028" y="294487"/>
                  <a:pt x="185668" y="295207"/>
                </a:cubicBezTo>
                <a:cubicBezTo>
                  <a:pt x="185309" y="297009"/>
                  <a:pt x="183511" y="298090"/>
                  <a:pt x="181714" y="298090"/>
                </a:cubicBezTo>
                <a:cubicBezTo>
                  <a:pt x="181354" y="298090"/>
                  <a:pt x="181354" y="298090"/>
                  <a:pt x="180995" y="298090"/>
                </a:cubicBezTo>
                <a:cubicBezTo>
                  <a:pt x="179198" y="298090"/>
                  <a:pt x="177400" y="296649"/>
                  <a:pt x="177041" y="294487"/>
                </a:cubicBezTo>
                <a:lnTo>
                  <a:pt x="157629" y="165140"/>
                </a:lnTo>
                <a:lnTo>
                  <a:pt x="70997" y="210177"/>
                </a:lnTo>
                <a:cubicBezTo>
                  <a:pt x="69200" y="211618"/>
                  <a:pt x="66324" y="210537"/>
                  <a:pt x="64886" y="208375"/>
                </a:cubicBezTo>
                <a:cubicBezTo>
                  <a:pt x="64886" y="208015"/>
                  <a:pt x="64886" y="208015"/>
                  <a:pt x="64886" y="208015"/>
                </a:cubicBezTo>
                <a:cubicBezTo>
                  <a:pt x="64886" y="207295"/>
                  <a:pt x="64886" y="207295"/>
                  <a:pt x="64886" y="206934"/>
                </a:cubicBezTo>
                <a:cubicBezTo>
                  <a:pt x="64527" y="206934"/>
                  <a:pt x="64527" y="206574"/>
                  <a:pt x="64527" y="206574"/>
                </a:cubicBezTo>
                <a:cubicBezTo>
                  <a:pt x="64527" y="206214"/>
                  <a:pt x="64527" y="206214"/>
                  <a:pt x="64527" y="206214"/>
                </a:cubicBezTo>
                <a:cubicBezTo>
                  <a:pt x="64527" y="205853"/>
                  <a:pt x="64167" y="196846"/>
                  <a:pt x="62729" y="182794"/>
                </a:cubicBezTo>
                <a:cubicBezTo>
                  <a:pt x="61291" y="182794"/>
                  <a:pt x="59854" y="182794"/>
                  <a:pt x="58416" y="182794"/>
                </a:cubicBezTo>
                <a:cubicBezTo>
                  <a:pt x="43318" y="182794"/>
                  <a:pt x="30736" y="177750"/>
                  <a:pt x="21390" y="167662"/>
                </a:cubicBezTo>
                <a:cubicBezTo>
                  <a:pt x="-12400" y="131632"/>
                  <a:pt x="3776" y="44079"/>
                  <a:pt x="4495" y="40476"/>
                </a:cubicBezTo>
                <a:cubicBezTo>
                  <a:pt x="4495" y="39395"/>
                  <a:pt x="5574" y="37954"/>
                  <a:pt x="6652" y="37594"/>
                </a:cubicBezTo>
                <a:cubicBezTo>
                  <a:pt x="7730" y="36873"/>
                  <a:pt x="8809" y="36513"/>
                  <a:pt x="10247" y="37234"/>
                </a:cubicBezTo>
                <a:close/>
                <a:moveTo>
                  <a:pt x="95999" y="0"/>
                </a:moveTo>
                <a:cubicBezTo>
                  <a:pt x="98155" y="0"/>
                  <a:pt x="100312" y="1806"/>
                  <a:pt x="100671" y="3974"/>
                </a:cubicBezTo>
                <a:lnTo>
                  <a:pt x="121159" y="134402"/>
                </a:lnTo>
                <a:lnTo>
                  <a:pt x="207783" y="89240"/>
                </a:lnTo>
                <a:cubicBezTo>
                  <a:pt x="209221" y="88517"/>
                  <a:pt x="211018" y="88517"/>
                  <a:pt x="212096" y="89601"/>
                </a:cubicBezTo>
                <a:cubicBezTo>
                  <a:pt x="213893" y="90324"/>
                  <a:pt x="214253" y="92130"/>
                  <a:pt x="214253" y="93937"/>
                </a:cubicBezTo>
                <a:lnTo>
                  <a:pt x="205626" y="152828"/>
                </a:lnTo>
                <a:cubicBezTo>
                  <a:pt x="205626" y="154995"/>
                  <a:pt x="203470" y="156802"/>
                  <a:pt x="201313" y="156802"/>
                </a:cubicBezTo>
                <a:cubicBezTo>
                  <a:pt x="200954" y="156802"/>
                  <a:pt x="200954" y="156802"/>
                  <a:pt x="200594" y="156802"/>
                </a:cubicBezTo>
                <a:cubicBezTo>
                  <a:pt x="198078" y="156440"/>
                  <a:pt x="196281" y="154273"/>
                  <a:pt x="197000" y="151382"/>
                </a:cubicBezTo>
                <a:lnTo>
                  <a:pt x="204188" y="101162"/>
                </a:lnTo>
                <a:lnTo>
                  <a:pt x="120081" y="145602"/>
                </a:lnTo>
                <a:cubicBezTo>
                  <a:pt x="118643" y="145963"/>
                  <a:pt x="117205" y="145963"/>
                  <a:pt x="115768" y="145602"/>
                </a:cubicBezTo>
                <a:cubicBezTo>
                  <a:pt x="114330" y="144879"/>
                  <a:pt x="113611" y="143434"/>
                  <a:pt x="113611" y="141989"/>
                </a:cubicBezTo>
                <a:lnTo>
                  <a:pt x="96718" y="35407"/>
                </a:lnTo>
                <a:lnTo>
                  <a:pt x="90607" y="78401"/>
                </a:lnTo>
                <a:cubicBezTo>
                  <a:pt x="90248" y="80930"/>
                  <a:pt x="88091" y="82736"/>
                  <a:pt x="85575" y="82014"/>
                </a:cubicBezTo>
                <a:cubicBezTo>
                  <a:pt x="83059" y="82014"/>
                  <a:pt x="81262" y="79846"/>
                  <a:pt x="81621" y="76956"/>
                </a:cubicBezTo>
                <a:lnTo>
                  <a:pt x="91686" y="3974"/>
                </a:lnTo>
                <a:cubicBezTo>
                  <a:pt x="92045" y="1806"/>
                  <a:pt x="93842" y="0"/>
                  <a:pt x="95999" y="0"/>
                </a:cubicBezTo>
                <a:close/>
              </a:path>
            </a:pathLst>
          </a:custGeom>
          <a:solidFill>
            <a:srgbClr val="80C21D"/>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None/>
            </a:pPr>
            <a:r>
              <a:t/>
            </a:r>
            <a:endParaRPr>
              <a:solidFill>
                <a:schemeClr val="dk1"/>
              </a:solidFill>
            </a:endParaRPr>
          </a:p>
        </p:txBody>
      </p:sp>
      <p:grpSp>
        <p:nvGrpSpPr>
          <p:cNvPr id="205" name="Google Shape;205;p34"/>
          <p:cNvGrpSpPr/>
          <p:nvPr/>
        </p:nvGrpSpPr>
        <p:grpSpPr>
          <a:xfrm>
            <a:off x="4932800" y="1319548"/>
            <a:ext cx="3862851" cy="2981102"/>
            <a:chOff x="4932800" y="1319548"/>
            <a:chExt cx="3862851" cy="2981102"/>
          </a:xfrm>
        </p:grpSpPr>
        <p:pic>
          <p:nvPicPr>
            <p:cNvPr id="206" name="Google Shape;206;p34"/>
            <p:cNvPicPr preferRelativeResize="0"/>
            <p:nvPr/>
          </p:nvPicPr>
          <p:blipFill>
            <a:blip r:embed="rId3">
              <a:alphaModFix/>
            </a:blip>
            <a:stretch>
              <a:fillRect/>
            </a:stretch>
          </p:blipFill>
          <p:spPr>
            <a:xfrm>
              <a:off x="4932800" y="1458750"/>
              <a:ext cx="3862851" cy="2841900"/>
            </a:xfrm>
            <a:prstGeom prst="rect">
              <a:avLst/>
            </a:prstGeom>
            <a:noFill/>
            <a:ln>
              <a:noFill/>
            </a:ln>
          </p:spPr>
        </p:pic>
        <p:sp>
          <p:nvSpPr>
            <p:cNvPr id="207" name="Google Shape;207;p34"/>
            <p:cNvSpPr/>
            <p:nvPr/>
          </p:nvSpPr>
          <p:spPr>
            <a:xfrm>
              <a:off x="6199725" y="1319548"/>
              <a:ext cx="1329000" cy="12522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 1. Winemakers</a:t>
            </a:r>
            <a:r>
              <a:rPr lang="en"/>
              <a:t>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1 - Light">
      <a:dk1>
        <a:srgbClr val="737572"/>
      </a:dk1>
      <a:lt1>
        <a:srgbClr val="FFFFFF"/>
      </a:lt1>
      <a:dk2>
        <a:srgbClr val="445469"/>
      </a:dk2>
      <a:lt2>
        <a:srgbClr val="FFFFFF"/>
      </a:lt2>
      <a:accent1>
        <a:srgbClr val="229DCE"/>
      </a:accent1>
      <a:accent2>
        <a:srgbClr val="37A7B6"/>
      </a:accent2>
      <a:accent3>
        <a:srgbClr val="63C08A"/>
      </a:accent3>
      <a:accent4>
        <a:srgbClr val="8ED75E"/>
      </a:accent4>
      <a:accent5>
        <a:srgbClr val="A5E348"/>
      </a:accent5>
      <a:accent6>
        <a:srgbClr val="CAC9D0"/>
      </a:accent6>
      <a:hlink>
        <a:srgbClr val="216BA9"/>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